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2"/>
  </p:notesMasterIdLst>
  <p:handoutMasterIdLst>
    <p:handoutMasterId r:id="rId23"/>
  </p:handoutMasterIdLst>
  <p:sldIdLst>
    <p:sldId id="326" r:id="rId2"/>
    <p:sldId id="328" r:id="rId3"/>
    <p:sldId id="345" r:id="rId4"/>
    <p:sldId id="325" r:id="rId5"/>
    <p:sldId id="349" r:id="rId6"/>
    <p:sldId id="347" r:id="rId7"/>
    <p:sldId id="334" r:id="rId8"/>
    <p:sldId id="336" r:id="rId9"/>
    <p:sldId id="337" r:id="rId10"/>
    <p:sldId id="338" r:id="rId11"/>
    <p:sldId id="339" r:id="rId12"/>
    <p:sldId id="348" r:id="rId13"/>
    <p:sldId id="346" r:id="rId14"/>
    <p:sldId id="351" r:id="rId15"/>
    <p:sldId id="352" r:id="rId16"/>
    <p:sldId id="353" r:id="rId17"/>
    <p:sldId id="354" r:id="rId18"/>
    <p:sldId id="355" r:id="rId19"/>
    <p:sldId id="357" r:id="rId20"/>
    <p:sldId id="32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4A640"/>
    <a:srgbClr val="0F15F9"/>
    <a:srgbClr val="BD0DA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9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370BAA-4FC7-4977-9838-C19FC67CFBB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AF25CA9-7750-4C45-863B-B157A3F86BCD}">
      <dgm:prSet phldrT="[Text]"/>
      <dgm:spPr/>
      <dgm:t>
        <a:bodyPr/>
        <a:lstStyle/>
        <a:p>
          <a:pPr algn="ctr"/>
          <a:r>
            <a:rPr lang="en-US" b="1" smtClean="0">
              <a:latin typeface="Arial" pitchFamily="34" charset="0"/>
              <a:cs typeface="Arial" pitchFamily="34" charset="0"/>
            </a:rPr>
            <a:t>CHƯƠNG TRÌNH INTERNSHIP TẠI DN NHẬT BẢN TẠI VIỆT NAM</a:t>
          </a:r>
          <a:endParaRPr lang="en-US" b="1">
            <a:latin typeface="Arial" pitchFamily="34" charset="0"/>
            <a:cs typeface="Arial" pitchFamily="34" charset="0"/>
          </a:endParaRPr>
        </a:p>
      </dgm:t>
    </dgm:pt>
    <dgm:pt modelId="{36BD3A8A-75AD-466C-88FE-4CDA6AEE62E3}" type="parTrans" cxnId="{42ED808F-D0C9-42E1-A767-8242FEB83399}">
      <dgm:prSet/>
      <dgm:spPr/>
      <dgm:t>
        <a:bodyPr/>
        <a:lstStyle/>
        <a:p>
          <a:endParaRPr lang="en-US"/>
        </a:p>
      </dgm:t>
    </dgm:pt>
    <dgm:pt modelId="{8417F26B-B66C-486A-AC80-06A99DAB969B}" type="sibTrans" cxnId="{42ED808F-D0C9-42E1-A767-8242FEB83399}">
      <dgm:prSet/>
      <dgm:spPr/>
      <dgm:t>
        <a:bodyPr/>
        <a:lstStyle/>
        <a:p>
          <a:pPr algn="ctr"/>
          <a:endParaRPr lang="en-US" b="1">
            <a:latin typeface="Arial" pitchFamily="34" charset="0"/>
            <a:cs typeface="Arial" pitchFamily="34" charset="0"/>
          </a:endParaRPr>
        </a:p>
      </dgm:t>
    </dgm:pt>
    <dgm:pt modelId="{E79B8C96-46BB-4A45-8D49-E6C076D984A6}">
      <dgm:prSet phldrT="[Text]"/>
      <dgm:spPr/>
      <dgm:t>
        <a:bodyPr/>
        <a:lstStyle/>
        <a:p>
          <a:pPr algn="ctr"/>
          <a:r>
            <a:rPr lang="en-US" b="1" smtClean="0">
              <a:latin typeface="Arial" pitchFamily="34" charset="0"/>
              <a:cs typeface="Arial" pitchFamily="34" charset="0"/>
            </a:rPr>
            <a:t>CHƯƠNG TRÌNH INTERNSHIP TẠI NHẬT BẢN</a:t>
          </a:r>
          <a:endParaRPr lang="en-US" b="1">
            <a:latin typeface="Arial" pitchFamily="34" charset="0"/>
            <a:cs typeface="Arial" pitchFamily="34" charset="0"/>
          </a:endParaRPr>
        </a:p>
      </dgm:t>
    </dgm:pt>
    <dgm:pt modelId="{1114B59A-EC93-4C4B-AA91-D0D10DA7CC9A}" type="parTrans" cxnId="{F2C30363-DB6C-438A-B811-F0F86403D432}">
      <dgm:prSet/>
      <dgm:spPr/>
      <dgm:t>
        <a:bodyPr/>
        <a:lstStyle/>
        <a:p>
          <a:endParaRPr lang="en-US"/>
        </a:p>
      </dgm:t>
    </dgm:pt>
    <dgm:pt modelId="{23E5C7EF-24AB-48EC-9308-E8BA027E3261}" type="sibTrans" cxnId="{F2C30363-DB6C-438A-B811-F0F86403D432}">
      <dgm:prSet/>
      <dgm:spPr/>
      <dgm:t>
        <a:bodyPr/>
        <a:lstStyle/>
        <a:p>
          <a:pPr algn="ctr"/>
          <a:endParaRPr lang="en-US" b="1">
            <a:latin typeface="Arial" pitchFamily="34" charset="0"/>
            <a:cs typeface="Arial" pitchFamily="34" charset="0"/>
          </a:endParaRPr>
        </a:p>
      </dgm:t>
    </dgm:pt>
    <dgm:pt modelId="{8D2F769E-DB9E-4666-ACB9-F445FAAE256C}">
      <dgm:prSet phldrT="[Text]"/>
      <dgm:spPr/>
      <dgm:t>
        <a:bodyPr/>
        <a:lstStyle/>
        <a:p>
          <a:pPr algn="ctr"/>
          <a:r>
            <a:rPr lang="en-US" b="1" smtClean="0">
              <a:latin typeface="Arial" pitchFamily="34" charset="0"/>
              <a:cs typeface="Arial" pitchFamily="34" charset="0"/>
            </a:rPr>
            <a:t>CHƯƠNG TRÌNH THỰC TẬP SINH TẠI NHẬT BẢN</a:t>
          </a:r>
          <a:endParaRPr lang="en-US" b="1">
            <a:latin typeface="Arial" pitchFamily="34" charset="0"/>
            <a:cs typeface="Arial" pitchFamily="34" charset="0"/>
          </a:endParaRPr>
        </a:p>
      </dgm:t>
    </dgm:pt>
    <dgm:pt modelId="{0FAFC6C5-D94F-491A-9777-750C3B9B6A00}" type="parTrans" cxnId="{573023DC-CF38-48BD-A334-467ACE40300E}">
      <dgm:prSet/>
      <dgm:spPr/>
      <dgm:t>
        <a:bodyPr/>
        <a:lstStyle/>
        <a:p>
          <a:endParaRPr lang="en-US"/>
        </a:p>
      </dgm:t>
    </dgm:pt>
    <dgm:pt modelId="{95F58568-DC24-4DD2-9B47-870E0D0AD228}" type="sibTrans" cxnId="{573023DC-CF38-48BD-A334-467ACE40300E}">
      <dgm:prSet/>
      <dgm:spPr/>
      <dgm:t>
        <a:bodyPr/>
        <a:lstStyle/>
        <a:p>
          <a:pPr algn="ctr"/>
          <a:endParaRPr lang="en-US" b="1">
            <a:latin typeface="Arial" pitchFamily="34" charset="0"/>
            <a:cs typeface="Arial" pitchFamily="34" charset="0"/>
          </a:endParaRPr>
        </a:p>
      </dgm:t>
    </dgm:pt>
    <dgm:pt modelId="{62BCE088-E60B-4D84-B80B-04F6C37210E5}">
      <dgm:prSet/>
      <dgm:spPr/>
      <dgm:t>
        <a:bodyPr/>
        <a:lstStyle/>
        <a:p>
          <a:pPr marL="0" indent="0" algn="ctr">
            <a:tabLst/>
          </a:pPr>
          <a:r>
            <a:rPr lang="en-US" b="1" smtClean="0">
              <a:latin typeface="Arial" pitchFamily="34" charset="0"/>
              <a:cs typeface="Arial" pitchFamily="34" charset="0"/>
            </a:rPr>
            <a:t>CHƯƠNG TRÌNH LÀM VIỆC LÂU DÀI TẠI DN NHẬT BẢN VÀ CƠ HỘI KHỞI NGHIỆP</a:t>
          </a:r>
          <a:endParaRPr lang="en-US" b="1">
            <a:latin typeface="Arial" pitchFamily="34" charset="0"/>
            <a:cs typeface="Arial" pitchFamily="34" charset="0"/>
          </a:endParaRPr>
        </a:p>
      </dgm:t>
    </dgm:pt>
    <dgm:pt modelId="{E0596021-18AC-4BAD-B091-5CC67B5EDC25}" type="parTrans" cxnId="{B9E7C75E-DC55-4064-9489-070D277DE804}">
      <dgm:prSet/>
      <dgm:spPr/>
      <dgm:t>
        <a:bodyPr/>
        <a:lstStyle/>
        <a:p>
          <a:endParaRPr lang="en-US"/>
        </a:p>
      </dgm:t>
    </dgm:pt>
    <dgm:pt modelId="{CB89A5F6-AD49-4B00-BE96-907D15DEAC85}" type="sibTrans" cxnId="{B9E7C75E-DC55-4064-9489-070D277DE804}">
      <dgm:prSet/>
      <dgm:spPr/>
      <dgm:t>
        <a:bodyPr/>
        <a:lstStyle/>
        <a:p>
          <a:endParaRPr lang="en-US"/>
        </a:p>
      </dgm:t>
    </dgm:pt>
    <dgm:pt modelId="{1B84B00D-9E8D-45C6-9B18-52D54CFCCE4E}" type="pres">
      <dgm:prSet presAssocID="{6F370BAA-4FC7-4977-9838-C19FC67CFBB8}" presName="outerComposite" presStyleCnt="0">
        <dgm:presLayoutVars>
          <dgm:chMax val="5"/>
          <dgm:dir/>
          <dgm:resizeHandles val="exact"/>
        </dgm:presLayoutVars>
      </dgm:prSet>
      <dgm:spPr/>
      <dgm:t>
        <a:bodyPr/>
        <a:lstStyle/>
        <a:p>
          <a:endParaRPr lang="en-US"/>
        </a:p>
      </dgm:t>
    </dgm:pt>
    <dgm:pt modelId="{F953D446-5DA6-4445-ABB9-597C12622BB8}" type="pres">
      <dgm:prSet presAssocID="{6F370BAA-4FC7-4977-9838-C19FC67CFBB8}" presName="dummyMaxCanvas" presStyleCnt="0">
        <dgm:presLayoutVars/>
      </dgm:prSet>
      <dgm:spPr/>
    </dgm:pt>
    <dgm:pt modelId="{3A478B91-EA36-4110-8D9A-6E3C4B05A72E}" type="pres">
      <dgm:prSet presAssocID="{6F370BAA-4FC7-4977-9838-C19FC67CFBB8}" presName="FourNodes_1" presStyleLbl="node1" presStyleIdx="0" presStyleCnt="4">
        <dgm:presLayoutVars>
          <dgm:bulletEnabled val="1"/>
        </dgm:presLayoutVars>
      </dgm:prSet>
      <dgm:spPr/>
      <dgm:t>
        <a:bodyPr/>
        <a:lstStyle/>
        <a:p>
          <a:endParaRPr lang="en-US"/>
        </a:p>
      </dgm:t>
    </dgm:pt>
    <dgm:pt modelId="{EFE2CCD1-E369-40D7-9846-5F10A4180200}" type="pres">
      <dgm:prSet presAssocID="{6F370BAA-4FC7-4977-9838-C19FC67CFBB8}" presName="FourNodes_2" presStyleLbl="node1" presStyleIdx="1" presStyleCnt="4">
        <dgm:presLayoutVars>
          <dgm:bulletEnabled val="1"/>
        </dgm:presLayoutVars>
      </dgm:prSet>
      <dgm:spPr/>
      <dgm:t>
        <a:bodyPr/>
        <a:lstStyle/>
        <a:p>
          <a:endParaRPr lang="en-US"/>
        </a:p>
      </dgm:t>
    </dgm:pt>
    <dgm:pt modelId="{A5B4E797-BADD-4AF4-A6B3-98DBE79A6224}" type="pres">
      <dgm:prSet presAssocID="{6F370BAA-4FC7-4977-9838-C19FC67CFBB8}" presName="FourNodes_3" presStyleLbl="node1" presStyleIdx="2" presStyleCnt="4">
        <dgm:presLayoutVars>
          <dgm:bulletEnabled val="1"/>
        </dgm:presLayoutVars>
      </dgm:prSet>
      <dgm:spPr/>
      <dgm:t>
        <a:bodyPr/>
        <a:lstStyle/>
        <a:p>
          <a:endParaRPr lang="en-US"/>
        </a:p>
      </dgm:t>
    </dgm:pt>
    <dgm:pt modelId="{C93402AF-4C8F-45E5-9CC1-19E0ABF6403F}" type="pres">
      <dgm:prSet presAssocID="{6F370BAA-4FC7-4977-9838-C19FC67CFBB8}" presName="FourNodes_4" presStyleLbl="node1" presStyleIdx="3" presStyleCnt="4">
        <dgm:presLayoutVars>
          <dgm:bulletEnabled val="1"/>
        </dgm:presLayoutVars>
      </dgm:prSet>
      <dgm:spPr/>
      <dgm:t>
        <a:bodyPr/>
        <a:lstStyle/>
        <a:p>
          <a:endParaRPr lang="en-US"/>
        </a:p>
      </dgm:t>
    </dgm:pt>
    <dgm:pt modelId="{EA84FE4B-5C67-45D4-B070-B821CEF08166}" type="pres">
      <dgm:prSet presAssocID="{6F370BAA-4FC7-4977-9838-C19FC67CFBB8}" presName="FourConn_1-2" presStyleLbl="fgAccFollowNode1" presStyleIdx="0" presStyleCnt="3">
        <dgm:presLayoutVars>
          <dgm:bulletEnabled val="1"/>
        </dgm:presLayoutVars>
      </dgm:prSet>
      <dgm:spPr/>
      <dgm:t>
        <a:bodyPr/>
        <a:lstStyle/>
        <a:p>
          <a:endParaRPr lang="en-US"/>
        </a:p>
      </dgm:t>
    </dgm:pt>
    <dgm:pt modelId="{9BBD1825-82D2-49C0-AD3F-C5BFB7471CA3}" type="pres">
      <dgm:prSet presAssocID="{6F370BAA-4FC7-4977-9838-C19FC67CFBB8}" presName="FourConn_2-3" presStyleLbl="fgAccFollowNode1" presStyleIdx="1" presStyleCnt="3">
        <dgm:presLayoutVars>
          <dgm:bulletEnabled val="1"/>
        </dgm:presLayoutVars>
      </dgm:prSet>
      <dgm:spPr/>
      <dgm:t>
        <a:bodyPr/>
        <a:lstStyle/>
        <a:p>
          <a:endParaRPr lang="en-US"/>
        </a:p>
      </dgm:t>
    </dgm:pt>
    <dgm:pt modelId="{B7450329-B98B-400C-AE70-6ABB8C466F12}" type="pres">
      <dgm:prSet presAssocID="{6F370BAA-4FC7-4977-9838-C19FC67CFBB8}" presName="FourConn_3-4" presStyleLbl="fgAccFollowNode1" presStyleIdx="2" presStyleCnt="3">
        <dgm:presLayoutVars>
          <dgm:bulletEnabled val="1"/>
        </dgm:presLayoutVars>
      </dgm:prSet>
      <dgm:spPr/>
      <dgm:t>
        <a:bodyPr/>
        <a:lstStyle/>
        <a:p>
          <a:endParaRPr lang="en-US"/>
        </a:p>
      </dgm:t>
    </dgm:pt>
    <dgm:pt modelId="{F4C803B7-5362-457D-83BE-D34F4E9AB03C}" type="pres">
      <dgm:prSet presAssocID="{6F370BAA-4FC7-4977-9838-C19FC67CFBB8}" presName="FourNodes_1_text" presStyleLbl="node1" presStyleIdx="3" presStyleCnt="4">
        <dgm:presLayoutVars>
          <dgm:bulletEnabled val="1"/>
        </dgm:presLayoutVars>
      </dgm:prSet>
      <dgm:spPr/>
      <dgm:t>
        <a:bodyPr/>
        <a:lstStyle/>
        <a:p>
          <a:endParaRPr lang="en-US"/>
        </a:p>
      </dgm:t>
    </dgm:pt>
    <dgm:pt modelId="{3F55EC00-8757-4D6E-A7EA-59B492A6E477}" type="pres">
      <dgm:prSet presAssocID="{6F370BAA-4FC7-4977-9838-C19FC67CFBB8}" presName="FourNodes_2_text" presStyleLbl="node1" presStyleIdx="3" presStyleCnt="4">
        <dgm:presLayoutVars>
          <dgm:bulletEnabled val="1"/>
        </dgm:presLayoutVars>
      </dgm:prSet>
      <dgm:spPr/>
      <dgm:t>
        <a:bodyPr/>
        <a:lstStyle/>
        <a:p>
          <a:endParaRPr lang="en-US"/>
        </a:p>
      </dgm:t>
    </dgm:pt>
    <dgm:pt modelId="{DFBB1FD2-DD40-484D-B8DE-7EFE8DF97AEC}" type="pres">
      <dgm:prSet presAssocID="{6F370BAA-4FC7-4977-9838-C19FC67CFBB8}" presName="FourNodes_3_text" presStyleLbl="node1" presStyleIdx="3" presStyleCnt="4">
        <dgm:presLayoutVars>
          <dgm:bulletEnabled val="1"/>
        </dgm:presLayoutVars>
      </dgm:prSet>
      <dgm:spPr/>
      <dgm:t>
        <a:bodyPr/>
        <a:lstStyle/>
        <a:p>
          <a:endParaRPr lang="en-US"/>
        </a:p>
      </dgm:t>
    </dgm:pt>
    <dgm:pt modelId="{EEE01208-45AD-4F39-8AE6-AD9473596E17}" type="pres">
      <dgm:prSet presAssocID="{6F370BAA-4FC7-4977-9838-C19FC67CFBB8}" presName="FourNodes_4_text" presStyleLbl="node1" presStyleIdx="3" presStyleCnt="4">
        <dgm:presLayoutVars>
          <dgm:bulletEnabled val="1"/>
        </dgm:presLayoutVars>
      </dgm:prSet>
      <dgm:spPr/>
      <dgm:t>
        <a:bodyPr/>
        <a:lstStyle/>
        <a:p>
          <a:endParaRPr lang="en-US"/>
        </a:p>
      </dgm:t>
    </dgm:pt>
  </dgm:ptLst>
  <dgm:cxnLst>
    <dgm:cxn modelId="{67A1CB1A-5072-408C-B95C-6075796E2FF2}" type="presOf" srcId="{6F370BAA-4FC7-4977-9838-C19FC67CFBB8}" destId="{1B84B00D-9E8D-45C6-9B18-52D54CFCCE4E}" srcOrd="0" destOrd="0" presId="urn:microsoft.com/office/officeart/2005/8/layout/vProcess5"/>
    <dgm:cxn modelId="{3A209CB1-99BA-4CA0-AF09-96467D6D08F0}" type="presOf" srcId="{23E5C7EF-24AB-48EC-9308-E8BA027E3261}" destId="{9BBD1825-82D2-49C0-AD3F-C5BFB7471CA3}" srcOrd="0" destOrd="0" presId="urn:microsoft.com/office/officeart/2005/8/layout/vProcess5"/>
    <dgm:cxn modelId="{8E2AB837-5C24-43BA-8170-AF7C103B35D9}" type="presOf" srcId="{8D2F769E-DB9E-4666-ACB9-F445FAAE256C}" destId="{A5B4E797-BADD-4AF4-A6B3-98DBE79A6224}" srcOrd="0" destOrd="0" presId="urn:microsoft.com/office/officeart/2005/8/layout/vProcess5"/>
    <dgm:cxn modelId="{6689283A-0A15-4F01-A7A8-1DCB08E4012D}" type="presOf" srcId="{E79B8C96-46BB-4A45-8D49-E6C076D984A6}" destId="{3F55EC00-8757-4D6E-A7EA-59B492A6E477}" srcOrd="1" destOrd="0" presId="urn:microsoft.com/office/officeart/2005/8/layout/vProcess5"/>
    <dgm:cxn modelId="{F2C30363-DB6C-438A-B811-F0F86403D432}" srcId="{6F370BAA-4FC7-4977-9838-C19FC67CFBB8}" destId="{E79B8C96-46BB-4A45-8D49-E6C076D984A6}" srcOrd="1" destOrd="0" parTransId="{1114B59A-EC93-4C4B-AA91-D0D10DA7CC9A}" sibTransId="{23E5C7EF-24AB-48EC-9308-E8BA027E3261}"/>
    <dgm:cxn modelId="{7D953DFB-1828-4119-BB5C-D7377B619070}" type="presOf" srcId="{8D2F769E-DB9E-4666-ACB9-F445FAAE256C}" destId="{DFBB1FD2-DD40-484D-B8DE-7EFE8DF97AEC}" srcOrd="1" destOrd="0" presId="urn:microsoft.com/office/officeart/2005/8/layout/vProcess5"/>
    <dgm:cxn modelId="{B9E7C75E-DC55-4064-9489-070D277DE804}" srcId="{6F370BAA-4FC7-4977-9838-C19FC67CFBB8}" destId="{62BCE088-E60B-4D84-B80B-04F6C37210E5}" srcOrd="3" destOrd="0" parTransId="{E0596021-18AC-4BAD-B091-5CC67B5EDC25}" sibTransId="{CB89A5F6-AD49-4B00-BE96-907D15DEAC85}"/>
    <dgm:cxn modelId="{42ED808F-D0C9-42E1-A767-8242FEB83399}" srcId="{6F370BAA-4FC7-4977-9838-C19FC67CFBB8}" destId="{9AF25CA9-7750-4C45-863B-B157A3F86BCD}" srcOrd="0" destOrd="0" parTransId="{36BD3A8A-75AD-466C-88FE-4CDA6AEE62E3}" sibTransId="{8417F26B-B66C-486A-AC80-06A99DAB969B}"/>
    <dgm:cxn modelId="{D1D0A683-3C9C-4EC7-AC09-EA7CBB3236B1}" type="presOf" srcId="{E79B8C96-46BB-4A45-8D49-E6C076D984A6}" destId="{EFE2CCD1-E369-40D7-9846-5F10A4180200}" srcOrd="0" destOrd="0" presId="urn:microsoft.com/office/officeart/2005/8/layout/vProcess5"/>
    <dgm:cxn modelId="{85C952B9-0ABB-4639-99A6-27D65C6848BE}" type="presOf" srcId="{9AF25CA9-7750-4C45-863B-B157A3F86BCD}" destId="{3A478B91-EA36-4110-8D9A-6E3C4B05A72E}" srcOrd="0" destOrd="0" presId="urn:microsoft.com/office/officeart/2005/8/layout/vProcess5"/>
    <dgm:cxn modelId="{BC5FF1C6-76EB-4391-A51F-DC686F65CC52}" type="presOf" srcId="{62BCE088-E60B-4D84-B80B-04F6C37210E5}" destId="{C93402AF-4C8F-45E5-9CC1-19E0ABF6403F}" srcOrd="0" destOrd="0" presId="urn:microsoft.com/office/officeart/2005/8/layout/vProcess5"/>
    <dgm:cxn modelId="{820C58AE-7D66-4EFC-A86C-8A39A4BE71F5}" type="presOf" srcId="{62BCE088-E60B-4D84-B80B-04F6C37210E5}" destId="{EEE01208-45AD-4F39-8AE6-AD9473596E17}" srcOrd="1" destOrd="0" presId="urn:microsoft.com/office/officeart/2005/8/layout/vProcess5"/>
    <dgm:cxn modelId="{B495D931-EBE9-457E-BF8A-7640B7F8E1DC}" type="presOf" srcId="{8417F26B-B66C-486A-AC80-06A99DAB969B}" destId="{EA84FE4B-5C67-45D4-B070-B821CEF08166}" srcOrd="0" destOrd="0" presId="urn:microsoft.com/office/officeart/2005/8/layout/vProcess5"/>
    <dgm:cxn modelId="{AD95E33E-9B41-4CCD-916D-B8A7B737DD0F}" type="presOf" srcId="{95F58568-DC24-4DD2-9B47-870E0D0AD228}" destId="{B7450329-B98B-400C-AE70-6ABB8C466F12}" srcOrd="0" destOrd="0" presId="urn:microsoft.com/office/officeart/2005/8/layout/vProcess5"/>
    <dgm:cxn modelId="{0A8CA936-DE5F-4C79-B7CD-6EF152D316CB}" type="presOf" srcId="{9AF25CA9-7750-4C45-863B-B157A3F86BCD}" destId="{F4C803B7-5362-457D-83BE-D34F4E9AB03C}" srcOrd="1" destOrd="0" presId="urn:microsoft.com/office/officeart/2005/8/layout/vProcess5"/>
    <dgm:cxn modelId="{573023DC-CF38-48BD-A334-467ACE40300E}" srcId="{6F370BAA-4FC7-4977-9838-C19FC67CFBB8}" destId="{8D2F769E-DB9E-4666-ACB9-F445FAAE256C}" srcOrd="2" destOrd="0" parTransId="{0FAFC6C5-D94F-491A-9777-750C3B9B6A00}" sibTransId="{95F58568-DC24-4DD2-9B47-870E0D0AD228}"/>
    <dgm:cxn modelId="{841D0C31-FA97-47D5-AEA2-704194DF14AD}" type="presParOf" srcId="{1B84B00D-9E8D-45C6-9B18-52D54CFCCE4E}" destId="{F953D446-5DA6-4445-ABB9-597C12622BB8}" srcOrd="0" destOrd="0" presId="urn:microsoft.com/office/officeart/2005/8/layout/vProcess5"/>
    <dgm:cxn modelId="{45878BB2-CA6A-4280-9712-CBEF92B10157}" type="presParOf" srcId="{1B84B00D-9E8D-45C6-9B18-52D54CFCCE4E}" destId="{3A478B91-EA36-4110-8D9A-6E3C4B05A72E}" srcOrd="1" destOrd="0" presId="urn:microsoft.com/office/officeart/2005/8/layout/vProcess5"/>
    <dgm:cxn modelId="{D01BE711-48BA-411E-B2A4-EE52D3026492}" type="presParOf" srcId="{1B84B00D-9E8D-45C6-9B18-52D54CFCCE4E}" destId="{EFE2CCD1-E369-40D7-9846-5F10A4180200}" srcOrd="2" destOrd="0" presId="urn:microsoft.com/office/officeart/2005/8/layout/vProcess5"/>
    <dgm:cxn modelId="{E2FDE10A-3FB6-4A00-96A0-B24811013088}" type="presParOf" srcId="{1B84B00D-9E8D-45C6-9B18-52D54CFCCE4E}" destId="{A5B4E797-BADD-4AF4-A6B3-98DBE79A6224}" srcOrd="3" destOrd="0" presId="urn:microsoft.com/office/officeart/2005/8/layout/vProcess5"/>
    <dgm:cxn modelId="{FF494038-1BA6-437B-94A8-84C364FF6B17}" type="presParOf" srcId="{1B84B00D-9E8D-45C6-9B18-52D54CFCCE4E}" destId="{C93402AF-4C8F-45E5-9CC1-19E0ABF6403F}" srcOrd="4" destOrd="0" presId="urn:microsoft.com/office/officeart/2005/8/layout/vProcess5"/>
    <dgm:cxn modelId="{340B65CB-D47D-495E-8D21-816A0B5F7BAA}" type="presParOf" srcId="{1B84B00D-9E8D-45C6-9B18-52D54CFCCE4E}" destId="{EA84FE4B-5C67-45D4-B070-B821CEF08166}" srcOrd="5" destOrd="0" presId="urn:microsoft.com/office/officeart/2005/8/layout/vProcess5"/>
    <dgm:cxn modelId="{1BBC85BB-F039-41C2-A9E6-37434CF9E2D0}" type="presParOf" srcId="{1B84B00D-9E8D-45C6-9B18-52D54CFCCE4E}" destId="{9BBD1825-82D2-49C0-AD3F-C5BFB7471CA3}" srcOrd="6" destOrd="0" presId="urn:microsoft.com/office/officeart/2005/8/layout/vProcess5"/>
    <dgm:cxn modelId="{2F0AD29E-6C31-4B0E-9DF6-04A19AEF800C}" type="presParOf" srcId="{1B84B00D-9E8D-45C6-9B18-52D54CFCCE4E}" destId="{B7450329-B98B-400C-AE70-6ABB8C466F12}" srcOrd="7" destOrd="0" presId="urn:microsoft.com/office/officeart/2005/8/layout/vProcess5"/>
    <dgm:cxn modelId="{1F8541FB-7C26-498D-8244-F3419132F137}" type="presParOf" srcId="{1B84B00D-9E8D-45C6-9B18-52D54CFCCE4E}" destId="{F4C803B7-5362-457D-83BE-D34F4E9AB03C}" srcOrd="8" destOrd="0" presId="urn:microsoft.com/office/officeart/2005/8/layout/vProcess5"/>
    <dgm:cxn modelId="{8ADE9D9F-2519-4222-B03A-B9669EB64C70}" type="presParOf" srcId="{1B84B00D-9E8D-45C6-9B18-52D54CFCCE4E}" destId="{3F55EC00-8757-4D6E-A7EA-59B492A6E477}" srcOrd="9" destOrd="0" presId="urn:microsoft.com/office/officeart/2005/8/layout/vProcess5"/>
    <dgm:cxn modelId="{520B6BEC-430A-4E48-8394-AE14ACB16923}" type="presParOf" srcId="{1B84B00D-9E8D-45C6-9B18-52D54CFCCE4E}" destId="{DFBB1FD2-DD40-484D-B8DE-7EFE8DF97AEC}" srcOrd="10" destOrd="0" presId="urn:microsoft.com/office/officeart/2005/8/layout/vProcess5"/>
    <dgm:cxn modelId="{288787E6-02F8-4A28-800F-B7EE2ECBDD66}" type="presParOf" srcId="{1B84B00D-9E8D-45C6-9B18-52D54CFCCE4E}" destId="{EEE01208-45AD-4F39-8AE6-AD9473596E17}" srcOrd="11"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ABECB6-9EE3-43E1-ABA5-3BC7768C15F4}" type="datetimeFigureOut">
              <a:rPr lang="en-US" smtClean="0"/>
              <a:pPr/>
              <a:t>8/17/2018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17B72B-C97F-43B8-8741-F9F1FCC9533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8E7CA-8715-45C4-AA7B-D183FC3649BF}" type="datetimeFigureOut">
              <a:rPr lang="en-US" smtClean="0"/>
              <a:pPr/>
              <a:t>8/17/2018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A977D-1CE7-44F3-8F02-9B8C501A03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E822F2-1D79-4BA2-9221-3DC491AA49AD}" type="datetime1">
              <a:rPr lang="en-US" smtClean="0"/>
              <a:pPr/>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EF3B-29D4-434B-9F92-C6C0E2C2BA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8D55F-0B41-47EE-816D-A6F1A963B577}" type="datetime1">
              <a:rPr lang="en-US" smtClean="0"/>
              <a:pPr/>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EF3B-29D4-434B-9F92-C6C0E2C2BA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1C769-4AD7-47D7-8FED-99CB790EB3CF}" type="datetime1">
              <a:rPr lang="en-US" smtClean="0"/>
              <a:pPr/>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EF3B-29D4-434B-9F92-C6C0E2C2BA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F5BD23-1268-4A75-BE6A-48FB214C0AF3}" type="datetime1">
              <a:rPr lang="en-US" smtClean="0"/>
              <a:pPr/>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EF3B-29D4-434B-9F92-C6C0E2C2BA30}" type="slidenum">
              <a:rPr lang="en-US" smtClean="0"/>
              <a:pPr/>
              <a:t>‹#›</a:t>
            </a:fld>
            <a:endParaRPr lang="en-US"/>
          </a:p>
        </p:txBody>
      </p:sp>
      <p:pic>
        <p:nvPicPr>
          <p:cNvPr id="7" name="Picture 6">
            <a:extLst>
              <a:ext uri="{FF2B5EF4-FFF2-40B4-BE49-F238E27FC236}">
                <a16:creationId xmlns="" xmlns:a16="http://schemas.microsoft.com/office/drawing/2014/main" id="{4112F849-3177-4B7E-B47F-574E5829F29A}"/>
              </a:ext>
            </a:extLst>
          </p:cNvPr>
          <p:cNvPicPr>
            <a:picLocks noChangeAspect="1"/>
          </p:cNvPicPr>
          <p:nvPr userDrawn="1"/>
        </p:nvPicPr>
        <p:blipFill>
          <a:blip r:embed="rId2" cstate="print"/>
          <a:stretch>
            <a:fillRect/>
          </a:stretch>
        </p:blipFill>
        <p:spPr>
          <a:xfrm>
            <a:off x="10484448" y="118871"/>
            <a:ext cx="1508377" cy="98963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89C2CA-317C-407E-BB2A-E877729CC64F}" type="datetime1">
              <a:rPr lang="en-US" smtClean="0"/>
              <a:pPr/>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EF3B-29D4-434B-9F92-C6C0E2C2BA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64725-1A0F-40C3-AA59-CE25CBF1DF9D}" type="datetime1">
              <a:rPr lang="en-US" smtClean="0"/>
              <a:pPr/>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AEF3B-29D4-434B-9F92-C6C0E2C2BA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E409B3-2181-42ED-9A82-5AD23E8CD37B}" type="datetime1">
              <a:rPr lang="en-US" smtClean="0"/>
              <a:pPr/>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AEF3B-29D4-434B-9F92-C6C0E2C2BA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74410E-F526-44F9-B11E-4D35CE520D48}" type="datetime1">
              <a:rPr lang="en-US" smtClean="0"/>
              <a:pPr/>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AEF3B-29D4-434B-9F92-C6C0E2C2BA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BB95D-A11E-4BC7-AA64-78A5F6AB3824}" type="datetime1">
              <a:rPr lang="en-US" smtClean="0"/>
              <a:pPr/>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AEF3B-29D4-434B-9F92-C6C0E2C2BA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7426EE-5BB1-4FD8-A1BF-58337E300C66}" type="datetime1">
              <a:rPr lang="en-US" smtClean="0"/>
              <a:pPr/>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AEF3B-29D4-434B-9F92-C6C0E2C2BA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04AEF5-022B-425F-933E-0DAAF5B4C389}" type="datetime1">
              <a:rPr lang="en-US" smtClean="0"/>
              <a:pPr/>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AEF3B-29D4-434B-9F92-C6C0E2C2BA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66844-1F4A-4550-8B72-D8694D35B4D0}" type="datetime1">
              <a:rPr lang="en-US" smtClean="0"/>
              <a:pPr/>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AEF3B-29D4-434B-9F92-C6C0E2C2BA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Chi%20phi%20va%20Thu%20nhap%20tam%20tinh.xlsx"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gif"/><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Chi%20phi%20va%20Thu%20nhap%20tam%20tinh.xlsx"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Chi%20phi%20va%20Thu%20nhap%20tam%20tinh.xlsx"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527DAD2-C5B8-4DC4-B48F-F0D550AF62F6}"/>
              </a:ext>
            </a:extLst>
          </p:cNvPr>
          <p:cNvPicPr>
            <a:picLocks noChangeAspect="1"/>
          </p:cNvPicPr>
          <p:nvPr/>
        </p:nvPicPr>
        <p:blipFill>
          <a:blip r:embed="rId3">
            <a:extLst>
              <a:ext uri="{BEBA8EAE-BF5A-486C-A8C5-ECC9F3942E4B}">
                <a14:imgProps xmlns="" xmlns:a14="http://schemas.microsoft.com/office/drawing/2010/main">
                  <a14:imgLayer r:embed="rId4">
                    <a14:imgEffect>
                      <a14:backgroundRemoval t="130" b="50391" l="14063" r="91797">
                        <a14:foregroundMark x1="19727" y1="13151" x2="19727" y2="13151"/>
                        <a14:foregroundMark x1="21582" y1="4297" x2="21582" y2="4297"/>
                      </a14:backgroundRemoval>
                    </a14:imgEffect>
                  </a14:imgLayer>
                </a14:imgProps>
              </a:ext>
              <a:ext uri="{28A0092B-C50C-407E-A947-70E740481C1C}">
                <a14:useLocalDpi xmlns="" xmlns:a14="http://schemas.microsoft.com/office/drawing/2010/main" val="0"/>
              </a:ext>
            </a:extLst>
          </a:blip>
          <a:stretch>
            <a:fillRect/>
          </a:stretch>
        </p:blipFill>
        <p:spPr>
          <a:xfrm>
            <a:off x="-1093324" y="0"/>
            <a:ext cx="6096000" cy="4572001"/>
          </a:xfrm>
          <a:prstGeom prst="rect">
            <a:avLst/>
          </a:prstGeom>
        </p:spPr>
      </p:pic>
      <p:sp>
        <p:nvSpPr>
          <p:cNvPr id="3" name="Subtitle 2">
            <a:extLst>
              <a:ext uri="{FF2B5EF4-FFF2-40B4-BE49-F238E27FC236}">
                <a16:creationId xmlns="" xmlns:a16="http://schemas.microsoft.com/office/drawing/2014/main" id="{37F218DB-A7AA-4B4D-95AC-DD9E80DEFE30}"/>
              </a:ext>
            </a:extLst>
          </p:cNvPr>
          <p:cNvSpPr txBox="1">
            <a:spLocks/>
          </p:cNvSpPr>
          <p:nvPr/>
        </p:nvSpPr>
        <p:spPr>
          <a:xfrm>
            <a:off x="634422" y="2286000"/>
            <a:ext cx="11077904" cy="13851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latin typeface="Arial" panose="020B0604020202020204" pitchFamily="34" charset="0"/>
                <a:cs typeface="Arial" panose="020B0604020202020204" pitchFamily="34" charset="0"/>
              </a:rPr>
              <a:t>C</a:t>
            </a:r>
            <a:r>
              <a:rPr lang="vi-VN" sz="4000" b="1" dirty="0">
                <a:solidFill>
                  <a:schemeClr val="bg1"/>
                </a:solidFill>
                <a:latin typeface="Arial" panose="020B0604020202020204" pitchFamily="34" charset="0"/>
                <a:cs typeface="Arial" panose="020B0604020202020204" pitchFamily="34" charset="0"/>
              </a:rPr>
              <a:t>Ơ</a:t>
            </a:r>
            <a:r>
              <a:rPr lang="en-US" sz="4000" b="1" dirty="0">
                <a:solidFill>
                  <a:schemeClr val="bg1"/>
                </a:solidFill>
                <a:latin typeface="Arial" panose="020B0604020202020204" pitchFamily="34" charset="0"/>
                <a:cs typeface="Arial" panose="020B0604020202020204" pitchFamily="34" charset="0"/>
              </a:rPr>
              <a:t> HỘI TRẢI NGHIỆM THỰC TẾ</a:t>
            </a:r>
          </a:p>
          <a:p>
            <a:pPr marL="0" indent="0" algn="ctr">
              <a:buNone/>
            </a:pPr>
            <a:r>
              <a:rPr lang="en-US" sz="4000" b="1">
                <a:solidFill>
                  <a:schemeClr val="bg1"/>
                </a:solidFill>
                <a:latin typeface="Arial" panose="020B0604020202020204" pitchFamily="34" charset="0"/>
                <a:cs typeface="Arial" panose="020B0604020202020204" pitchFamily="34" charset="0"/>
              </a:rPr>
              <a:t>TẠI </a:t>
            </a:r>
            <a:r>
              <a:rPr lang="en-US" sz="4000" b="1" smtClean="0">
                <a:solidFill>
                  <a:schemeClr val="bg1"/>
                </a:solidFill>
                <a:latin typeface="Arial" panose="020B0604020202020204" pitchFamily="34" charset="0"/>
                <a:cs typeface="Arial" panose="020B0604020202020204" pitchFamily="34" charset="0"/>
              </a:rPr>
              <a:t>DOANH NGHIỆP NHẬT </a:t>
            </a:r>
            <a:r>
              <a:rPr lang="en-US" sz="4000" b="1" dirty="0">
                <a:solidFill>
                  <a:schemeClr val="bg1"/>
                </a:solidFill>
                <a:latin typeface="Arial" panose="020B0604020202020204" pitchFamily="34" charset="0"/>
                <a:cs typeface="Arial" panose="020B0604020202020204" pitchFamily="34" charset="0"/>
              </a:rPr>
              <a:t>BẢN</a:t>
            </a:r>
          </a:p>
        </p:txBody>
      </p:sp>
      <p:sp>
        <p:nvSpPr>
          <p:cNvPr id="5" name="Slide Number Placeholder 4"/>
          <p:cNvSpPr>
            <a:spLocks noGrp="1"/>
          </p:cNvSpPr>
          <p:nvPr>
            <p:ph type="sldNum" sz="quarter" idx="12"/>
          </p:nvPr>
        </p:nvSpPr>
        <p:spPr/>
        <p:txBody>
          <a:bodyPr/>
          <a:lstStyle/>
          <a:p>
            <a:fld id="{D99AEF3B-29D4-434B-9F92-C6C0E2C2BA30}" type="slidenum">
              <a:rPr lang="en-US" smtClean="0"/>
              <a:pPr/>
              <a:t>1</a:t>
            </a:fld>
            <a:endParaRPr lang="en-US"/>
          </a:p>
        </p:txBody>
      </p:sp>
    </p:spTree>
    <p:extLst>
      <p:ext uri="{BB962C8B-B14F-4D97-AF65-F5344CB8AC3E}">
        <p14:creationId xmlns="" xmlns:p14="http://schemas.microsoft.com/office/powerpoint/2010/main" val="1835611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538CC-D00A-4EC7-9A2C-9985DA16D4F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55097" y="1389077"/>
            <a:ext cx="6132566" cy="4087380"/>
          </a:xfrm>
          <a:prstGeom prst="rect">
            <a:avLst/>
          </a:prstGeom>
        </p:spPr>
      </p:pic>
      <p:pic>
        <p:nvPicPr>
          <p:cNvPr id="6" name="Picture 5">
            <a:extLst>
              <a:ext uri="{FF2B5EF4-FFF2-40B4-BE49-F238E27FC236}">
                <a16:creationId xmlns="" xmlns:a16="http://schemas.microsoft.com/office/drawing/2014/main" id="{A6CFF5D6-5D0E-48E8-9CF5-CFBB46D319E8}"/>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2187" y="627337"/>
            <a:ext cx="4187988" cy="5977980"/>
          </a:xfrm>
          <a:prstGeom prst="rect">
            <a:avLst/>
          </a:prstGeom>
        </p:spPr>
      </p:pic>
      <p:sp>
        <p:nvSpPr>
          <p:cNvPr id="7" name="Rectangle 6">
            <a:extLst>
              <a:ext uri="{FF2B5EF4-FFF2-40B4-BE49-F238E27FC236}">
                <a16:creationId xmlns="" xmlns:a16="http://schemas.microsoft.com/office/drawing/2014/main" id="{19219B4B-C02D-4CD9-8363-5C954EC56906}"/>
              </a:ext>
            </a:extLst>
          </p:cNvPr>
          <p:cNvSpPr/>
          <p:nvPr/>
        </p:nvSpPr>
        <p:spPr>
          <a:xfrm>
            <a:off x="5466223" y="5585955"/>
            <a:ext cx="5821440" cy="830997"/>
          </a:xfrm>
          <a:prstGeom prst="rect">
            <a:avLst/>
          </a:prstGeom>
        </p:spPr>
        <p:txBody>
          <a:bodyPr wrap="square">
            <a:spAutoFit/>
          </a:bodyPr>
          <a:lstStyle/>
          <a:p>
            <a:pPr algn="ctr"/>
            <a:r>
              <a:rPr lang="en-US" sz="24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Sinh viên Đại học Bách khoa Hà Nội</a:t>
            </a:r>
          </a:p>
          <a:p>
            <a:pPr algn="ctr"/>
            <a:r>
              <a:rPr lang="en-US" sz="24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tại Công ty Sakura</a:t>
            </a:r>
          </a:p>
        </p:txBody>
      </p:sp>
      <p:sp>
        <p:nvSpPr>
          <p:cNvPr id="9" name="Rectangle 8">
            <a:extLst>
              <a:ext uri="{FF2B5EF4-FFF2-40B4-BE49-F238E27FC236}">
                <a16:creationId xmlns="" xmlns:a16="http://schemas.microsoft.com/office/drawing/2014/main" id="{8B3BA20F-0944-4F1B-B2C4-F16FD6FD88F1}"/>
              </a:ext>
            </a:extLst>
          </p:cNvPr>
          <p:cNvSpPr/>
          <p:nvPr/>
        </p:nvSpPr>
        <p:spPr>
          <a:xfrm>
            <a:off x="0" y="132522"/>
            <a:ext cx="10310194" cy="523220"/>
          </a:xfrm>
          <a:prstGeom prst="rect">
            <a:avLst/>
          </a:prstGeom>
        </p:spPr>
        <p:txBody>
          <a:bodyPr wrap="square">
            <a:spAutoFit/>
          </a:bodyPr>
          <a:lstStyle/>
          <a:p>
            <a:r>
              <a:rPr lang="en-US" sz="28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HÌNH ẢNH THỰC TẾ</a:t>
            </a:r>
          </a:p>
        </p:txBody>
      </p:sp>
      <p:sp>
        <p:nvSpPr>
          <p:cNvPr id="8" name="Slide Number Placeholder 7"/>
          <p:cNvSpPr>
            <a:spLocks noGrp="1"/>
          </p:cNvSpPr>
          <p:nvPr>
            <p:ph type="sldNum" sz="quarter" idx="12"/>
          </p:nvPr>
        </p:nvSpPr>
        <p:spPr/>
        <p:txBody>
          <a:bodyPr/>
          <a:lstStyle/>
          <a:p>
            <a:fld id="{D99AEF3B-29D4-434B-9F92-C6C0E2C2BA30}" type="slidenum">
              <a:rPr lang="en-US" smtClean="0"/>
              <a:pPr/>
              <a:t>10</a:t>
            </a:fld>
            <a:endParaRPr lang="en-US"/>
          </a:p>
        </p:txBody>
      </p:sp>
    </p:spTree>
    <p:extLst>
      <p:ext uri="{BB962C8B-B14F-4D97-AF65-F5344CB8AC3E}">
        <p14:creationId xmlns="" xmlns:p14="http://schemas.microsoft.com/office/powerpoint/2010/main" val="411100867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86A9AB9-4AEA-481A-A507-9977AF4E029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3156" y="715752"/>
            <a:ext cx="4429539" cy="2951922"/>
          </a:xfrm>
          <a:prstGeom prst="rect">
            <a:avLst/>
          </a:prstGeom>
        </p:spPr>
      </p:pic>
      <p:pic>
        <p:nvPicPr>
          <p:cNvPr id="7" name="Picture 6">
            <a:extLst>
              <a:ext uri="{FF2B5EF4-FFF2-40B4-BE49-F238E27FC236}">
                <a16:creationId xmlns="" xmlns:a16="http://schemas.microsoft.com/office/drawing/2014/main" id="{8A1E3F3D-7EF8-4A8F-949A-19E7B1CF6F53}"/>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364605" y="1364004"/>
            <a:ext cx="3115089" cy="4153452"/>
          </a:xfrm>
          <a:prstGeom prst="rect">
            <a:avLst/>
          </a:prstGeom>
        </p:spPr>
      </p:pic>
      <p:pic>
        <p:nvPicPr>
          <p:cNvPr id="8" name="Picture 7">
            <a:extLst>
              <a:ext uri="{FF2B5EF4-FFF2-40B4-BE49-F238E27FC236}">
                <a16:creationId xmlns="" xmlns:a16="http://schemas.microsoft.com/office/drawing/2014/main" id="{16969540-3A07-448A-BDDB-83508AF7B6B7}"/>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131075" y="1364004"/>
            <a:ext cx="3115089" cy="4153452"/>
          </a:xfrm>
          <a:prstGeom prst="rect">
            <a:avLst/>
          </a:prstGeom>
        </p:spPr>
      </p:pic>
      <p:sp>
        <p:nvSpPr>
          <p:cNvPr id="9" name="Rectangle 8">
            <a:extLst>
              <a:ext uri="{FF2B5EF4-FFF2-40B4-BE49-F238E27FC236}">
                <a16:creationId xmlns="" xmlns:a16="http://schemas.microsoft.com/office/drawing/2014/main" id="{570FCCB8-FF93-4B65-92A4-466577F1A59A}"/>
              </a:ext>
            </a:extLst>
          </p:cNvPr>
          <p:cNvSpPr/>
          <p:nvPr/>
        </p:nvSpPr>
        <p:spPr>
          <a:xfrm>
            <a:off x="5002694" y="5623338"/>
            <a:ext cx="6500192" cy="461665"/>
          </a:xfrm>
          <a:prstGeom prst="rect">
            <a:avLst/>
          </a:prstGeom>
        </p:spPr>
        <p:txBody>
          <a:bodyPr wrap="square">
            <a:spAutoFit/>
          </a:bodyPr>
          <a:lstStyle/>
          <a:p>
            <a:pPr algn="ctr"/>
            <a:r>
              <a:rPr lang="en-US" sz="24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Điều kiện sinh hoạt tại Hokkaido</a:t>
            </a:r>
          </a:p>
        </p:txBody>
      </p:sp>
      <p:pic>
        <p:nvPicPr>
          <p:cNvPr id="10" name="Picture 9">
            <a:extLst>
              <a:ext uri="{FF2B5EF4-FFF2-40B4-BE49-F238E27FC236}">
                <a16:creationId xmlns="" xmlns:a16="http://schemas.microsoft.com/office/drawing/2014/main" id="{049B5032-3019-469F-8F5E-146FDBF976EF}"/>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73155" y="3773556"/>
            <a:ext cx="4429539" cy="2951922"/>
          </a:xfrm>
          <a:prstGeom prst="rect">
            <a:avLst/>
          </a:prstGeom>
        </p:spPr>
      </p:pic>
      <p:sp>
        <p:nvSpPr>
          <p:cNvPr id="11" name="Rectangle 10">
            <a:extLst>
              <a:ext uri="{FF2B5EF4-FFF2-40B4-BE49-F238E27FC236}">
                <a16:creationId xmlns="" xmlns:a16="http://schemas.microsoft.com/office/drawing/2014/main" id="{70E86259-502F-4B86-9CC2-5F5F6FDDAC69}"/>
              </a:ext>
            </a:extLst>
          </p:cNvPr>
          <p:cNvSpPr/>
          <p:nvPr/>
        </p:nvSpPr>
        <p:spPr>
          <a:xfrm>
            <a:off x="0" y="132522"/>
            <a:ext cx="10310194" cy="523220"/>
          </a:xfrm>
          <a:prstGeom prst="rect">
            <a:avLst/>
          </a:prstGeom>
        </p:spPr>
        <p:txBody>
          <a:bodyPr wrap="square">
            <a:spAutoFit/>
          </a:bodyPr>
          <a:lstStyle/>
          <a:p>
            <a:r>
              <a:rPr lang="en-US" sz="28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HÌNH ẢNH THỰC TẾ</a:t>
            </a:r>
          </a:p>
        </p:txBody>
      </p:sp>
      <p:sp>
        <p:nvSpPr>
          <p:cNvPr id="12" name="Slide Number Placeholder 11"/>
          <p:cNvSpPr>
            <a:spLocks noGrp="1"/>
          </p:cNvSpPr>
          <p:nvPr>
            <p:ph type="sldNum" sz="quarter" idx="12"/>
          </p:nvPr>
        </p:nvSpPr>
        <p:spPr/>
        <p:txBody>
          <a:bodyPr/>
          <a:lstStyle/>
          <a:p>
            <a:fld id="{D99AEF3B-29D4-434B-9F92-C6C0E2C2BA30}" type="slidenum">
              <a:rPr lang="en-US" smtClean="0"/>
              <a:pPr/>
              <a:t>11</a:t>
            </a:fld>
            <a:endParaRPr lang="en-US"/>
          </a:p>
        </p:txBody>
      </p:sp>
    </p:spTree>
    <p:extLst>
      <p:ext uri="{BB962C8B-B14F-4D97-AF65-F5344CB8AC3E}">
        <p14:creationId xmlns="" xmlns:p14="http://schemas.microsoft.com/office/powerpoint/2010/main" val="120218988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491" y="1108364"/>
            <a:ext cx="10515600" cy="5389418"/>
          </a:xfrm>
        </p:spPr>
        <p:txBody>
          <a:bodyPr>
            <a:noAutofit/>
          </a:bodyPr>
          <a:lstStyle/>
          <a:p>
            <a:pPr>
              <a:lnSpc>
                <a:spcPct val="140000"/>
              </a:lnSpc>
              <a:spcBef>
                <a:spcPts val="0"/>
              </a:spcBef>
              <a:buNone/>
            </a:pPr>
            <a:r>
              <a:rPr lang="en-US" sz="2200" b="1" smtClean="0">
                <a:latin typeface="Arial" pitchFamily="34" charset="0"/>
                <a:cs typeface="Arial" pitchFamily="34" charset="0"/>
              </a:rPr>
              <a:t>ĐỐI TƯỢNG:</a:t>
            </a:r>
          </a:p>
          <a:p>
            <a:pPr indent="6350">
              <a:lnSpc>
                <a:spcPct val="140000"/>
              </a:lnSpc>
              <a:spcBef>
                <a:spcPts val="0"/>
              </a:spcBef>
              <a:buNone/>
            </a:pPr>
            <a:r>
              <a:rPr lang="en-US" sz="2200" smtClean="0">
                <a:latin typeface="Arial" pitchFamily="34" charset="0"/>
                <a:cs typeface="Arial" pitchFamily="34" charset="0"/>
              </a:rPr>
              <a:t>Sinh viên</a:t>
            </a:r>
            <a:r>
              <a:rPr lang="vi-VN" sz="2200" smtClean="0">
                <a:latin typeface="Arial" pitchFamily="34" charset="0"/>
                <a:cs typeface="Arial" pitchFamily="34" charset="0"/>
              </a:rPr>
              <a:t> năm </a:t>
            </a:r>
            <a:r>
              <a:rPr lang="en-US" sz="2200" smtClean="0">
                <a:latin typeface="Arial" pitchFamily="34" charset="0"/>
                <a:cs typeface="Arial" pitchFamily="34" charset="0"/>
              </a:rPr>
              <a:t>cuối</a:t>
            </a:r>
            <a:r>
              <a:rPr lang="vi-VN" sz="2200" smtClean="0">
                <a:latin typeface="Arial" pitchFamily="34" charset="0"/>
                <a:cs typeface="Arial" pitchFamily="34" charset="0"/>
              </a:rPr>
              <a:t>. </a:t>
            </a:r>
            <a:r>
              <a:rPr lang="vi-VN" sz="2200" smtClean="0">
                <a:latin typeface="Arial" pitchFamily="34" charset="0"/>
                <a:cs typeface="Arial" pitchFamily="34" charset="0"/>
              </a:rPr>
              <a:t>Khoa: Cơ khí, </a:t>
            </a:r>
            <a:r>
              <a:rPr lang="en-US" sz="2200" smtClean="0">
                <a:latin typeface="Arial" pitchFamily="34" charset="0"/>
                <a:cs typeface="Arial" pitchFamily="34" charset="0"/>
              </a:rPr>
              <a:t>Đ</a:t>
            </a:r>
            <a:r>
              <a:rPr lang="vi-VN" sz="2200" smtClean="0">
                <a:latin typeface="Arial" pitchFamily="34" charset="0"/>
                <a:cs typeface="Arial" pitchFamily="34" charset="0"/>
              </a:rPr>
              <a:t>iện điện tử, </a:t>
            </a:r>
            <a:r>
              <a:rPr lang="en-US" sz="2200" smtClean="0">
                <a:latin typeface="Arial" pitchFamily="34" charset="0"/>
                <a:cs typeface="Arial" pitchFamily="34" charset="0"/>
              </a:rPr>
              <a:t>QLKD, Thương mại, Xây dựng…</a:t>
            </a:r>
          </a:p>
          <a:p>
            <a:pPr>
              <a:lnSpc>
                <a:spcPct val="140000"/>
              </a:lnSpc>
              <a:spcBef>
                <a:spcPts val="0"/>
              </a:spcBef>
              <a:buNone/>
            </a:pPr>
            <a:r>
              <a:rPr lang="en-US" sz="2200" b="1" smtClean="0">
                <a:latin typeface="Arial" pitchFamily="34" charset="0"/>
                <a:cs typeface="Arial" pitchFamily="34" charset="0"/>
              </a:rPr>
              <a:t>THỜI GIAN THỰC TẬP: </a:t>
            </a:r>
            <a:r>
              <a:rPr lang="en-US" sz="2200" smtClean="0">
                <a:latin typeface="Arial" pitchFamily="34" charset="0"/>
                <a:cs typeface="Arial" pitchFamily="34" charset="0"/>
              </a:rPr>
              <a:t>1 NĂM, 3 NĂM</a:t>
            </a:r>
          </a:p>
          <a:p>
            <a:pPr>
              <a:lnSpc>
                <a:spcPct val="140000"/>
              </a:lnSpc>
              <a:spcBef>
                <a:spcPts val="0"/>
              </a:spcBef>
              <a:buNone/>
            </a:pPr>
            <a:r>
              <a:rPr lang="en-US" sz="2200" b="1" smtClean="0">
                <a:latin typeface="Arial" pitchFamily="34" charset="0"/>
                <a:cs typeface="Arial" pitchFamily="34" charset="0"/>
              </a:rPr>
              <a:t>LỢI ÍCH KHI THAM GIA CHƯƠNG TRÌNH:</a:t>
            </a:r>
          </a:p>
          <a:p>
            <a:pPr lvl="0">
              <a:lnSpc>
                <a:spcPct val="140000"/>
              </a:lnSpc>
              <a:spcBef>
                <a:spcPts val="0"/>
              </a:spcBef>
              <a:buFont typeface="Wingdings" pitchFamily="2" charset="2"/>
              <a:buChar char="Ø"/>
            </a:pPr>
            <a:r>
              <a:rPr lang="en-US" sz="2200" smtClean="0">
                <a:latin typeface="Arial" pitchFamily="34" charset="0"/>
                <a:cs typeface="Arial" pitchFamily="34" charset="0"/>
              </a:rPr>
              <a:t>Đ</a:t>
            </a:r>
            <a:r>
              <a:rPr lang="vi-VN" sz="2200" smtClean="0">
                <a:latin typeface="Arial" pitchFamily="34" charset="0"/>
                <a:cs typeface="Arial" pitchFamily="34" charset="0"/>
              </a:rPr>
              <a:t>ư</a:t>
            </a:r>
            <a:r>
              <a:rPr lang="en-US" sz="2200" smtClean="0">
                <a:latin typeface="Arial" pitchFamily="34" charset="0"/>
                <a:cs typeface="Arial" pitchFamily="34" charset="0"/>
              </a:rPr>
              <a:t>ợc tiếp xúc với môi tr</a:t>
            </a:r>
            <a:r>
              <a:rPr lang="vi-VN" sz="2200" smtClean="0">
                <a:latin typeface="Arial" pitchFamily="34" charset="0"/>
                <a:cs typeface="Arial" pitchFamily="34" charset="0"/>
              </a:rPr>
              <a:t>ư</a:t>
            </a:r>
            <a:r>
              <a:rPr lang="en-US" sz="2200" smtClean="0">
                <a:latin typeface="Arial" pitchFamily="34" charset="0"/>
                <a:cs typeface="Arial" pitchFamily="34" charset="0"/>
              </a:rPr>
              <a:t>ờng làm việc thực tế tại đất n</a:t>
            </a:r>
            <a:r>
              <a:rPr lang="vi-VN" sz="2200" smtClean="0">
                <a:latin typeface="Arial" pitchFamily="34" charset="0"/>
                <a:cs typeface="Arial" pitchFamily="34" charset="0"/>
              </a:rPr>
              <a:t>ư</a:t>
            </a:r>
            <a:r>
              <a:rPr lang="en-US" sz="2200" smtClean="0">
                <a:latin typeface="Arial" pitchFamily="34" charset="0"/>
                <a:cs typeface="Arial" pitchFamily="34" charset="0"/>
              </a:rPr>
              <a:t>ớc có nền KHCN phát triển</a:t>
            </a:r>
          </a:p>
          <a:p>
            <a:pPr>
              <a:lnSpc>
                <a:spcPct val="140000"/>
              </a:lnSpc>
              <a:spcBef>
                <a:spcPts val="0"/>
              </a:spcBef>
              <a:buFont typeface="Wingdings" pitchFamily="2" charset="2"/>
              <a:buChar char="Ø"/>
            </a:pPr>
            <a:r>
              <a:rPr lang="en-US" sz="2200" smtClean="0">
                <a:latin typeface="Arial" pitchFamily="34" charset="0"/>
                <a:cs typeface="Arial" pitchFamily="34" charset="0"/>
              </a:rPr>
              <a:t>Có cơ hội rèn luyện và phát triển thêm một ngôn ngữ mới</a:t>
            </a:r>
          </a:p>
          <a:p>
            <a:pPr>
              <a:lnSpc>
                <a:spcPct val="140000"/>
              </a:lnSpc>
              <a:spcBef>
                <a:spcPts val="0"/>
              </a:spcBef>
              <a:buFont typeface="Wingdings" pitchFamily="2" charset="2"/>
              <a:buChar char="Ø"/>
            </a:pPr>
            <a:r>
              <a:rPr lang="en-US" sz="2200" smtClean="0">
                <a:latin typeface="Arial" pitchFamily="34" charset="0"/>
                <a:cs typeface="Arial" pitchFamily="34" charset="0"/>
              </a:rPr>
              <a:t>Có c</a:t>
            </a:r>
            <a:r>
              <a:rPr lang="vi-VN" sz="2200" smtClean="0">
                <a:latin typeface="Arial" pitchFamily="34" charset="0"/>
                <a:cs typeface="Arial" pitchFamily="34" charset="0"/>
              </a:rPr>
              <a:t>ơ</a:t>
            </a:r>
            <a:r>
              <a:rPr lang="en-US" sz="2200" smtClean="0">
                <a:latin typeface="Arial" pitchFamily="34" charset="0"/>
                <a:cs typeface="Arial" pitchFamily="34" charset="0"/>
              </a:rPr>
              <a:t> hội khám phá văn hóa, đất n</a:t>
            </a:r>
            <a:r>
              <a:rPr lang="vi-VN" sz="2200" smtClean="0">
                <a:latin typeface="Arial" pitchFamily="34" charset="0"/>
                <a:cs typeface="Arial" pitchFamily="34" charset="0"/>
              </a:rPr>
              <a:t>ư</a:t>
            </a:r>
            <a:r>
              <a:rPr lang="en-US" sz="2200" smtClean="0">
                <a:latin typeface="Arial" pitchFamily="34" charset="0"/>
                <a:cs typeface="Arial" pitchFamily="34" charset="0"/>
              </a:rPr>
              <a:t>ớc, con ng</a:t>
            </a:r>
            <a:r>
              <a:rPr lang="vi-VN" sz="2200" smtClean="0">
                <a:latin typeface="Arial" pitchFamily="34" charset="0"/>
                <a:cs typeface="Arial" pitchFamily="34" charset="0"/>
              </a:rPr>
              <a:t>ư</a:t>
            </a:r>
            <a:r>
              <a:rPr lang="en-US" sz="2200" smtClean="0">
                <a:latin typeface="Arial" pitchFamily="34" charset="0"/>
                <a:cs typeface="Arial" pitchFamily="34" charset="0"/>
              </a:rPr>
              <a:t>ời Nhật Bản </a:t>
            </a:r>
          </a:p>
          <a:p>
            <a:pPr lvl="0">
              <a:lnSpc>
                <a:spcPct val="140000"/>
              </a:lnSpc>
              <a:spcBef>
                <a:spcPts val="0"/>
              </a:spcBef>
              <a:buFont typeface="Wingdings" pitchFamily="2" charset="2"/>
              <a:buChar char="Ø"/>
            </a:pPr>
            <a:r>
              <a:rPr lang="en-US" sz="2200" smtClean="0">
                <a:latin typeface="Arial" pitchFamily="34" charset="0"/>
                <a:cs typeface="Arial" pitchFamily="34" charset="0"/>
              </a:rPr>
              <a:t>Có một số vốn nhất định khi về n</a:t>
            </a:r>
            <a:r>
              <a:rPr lang="vi-VN" sz="2200" smtClean="0">
                <a:latin typeface="Arial" pitchFamily="34" charset="0"/>
                <a:cs typeface="Arial" pitchFamily="34" charset="0"/>
              </a:rPr>
              <a:t>ư</a:t>
            </a:r>
            <a:r>
              <a:rPr lang="en-US" sz="2200" smtClean="0">
                <a:latin typeface="Arial" pitchFamily="34" charset="0"/>
                <a:cs typeface="Arial" pitchFamily="34" charset="0"/>
              </a:rPr>
              <a:t>ớc </a:t>
            </a:r>
          </a:p>
          <a:p>
            <a:pPr>
              <a:lnSpc>
                <a:spcPct val="140000"/>
              </a:lnSpc>
              <a:spcBef>
                <a:spcPts val="0"/>
              </a:spcBef>
              <a:buFont typeface="Wingdings" pitchFamily="2" charset="2"/>
              <a:buChar char="Ø"/>
            </a:pPr>
            <a:r>
              <a:rPr lang="en-US" sz="2200" smtClean="0">
                <a:latin typeface="Arial" pitchFamily="34" charset="0"/>
                <a:cs typeface="Arial" pitchFamily="34" charset="0"/>
              </a:rPr>
              <a:t>Dễ dàng định h</a:t>
            </a:r>
            <a:r>
              <a:rPr lang="vi-VN" sz="2200" smtClean="0">
                <a:latin typeface="Arial" pitchFamily="34" charset="0"/>
                <a:cs typeface="Arial" pitchFamily="34" charset="0"/>
              </a:rPr>
              <a:t>ư</a:t>
            </a:r>
            <a:r>
              <a:rPr lang="en-US" sz="2200" smtClean="0">
                <a:latin typeface="Arial" pitchFamily="34" charset="0"/>
                <a:cs typeface="Arial" pitchFamily="34" charset="0"/>
              </a:rPr>
              <a:t>ớng và tìm kiếm công việc trong t</a:t>
            </a:r>
            <a:r>
              <a:rPr lang="vi-VN" sz="2200" smtClean="0">
                <a:latin typeface="Arial" pitchFamily="34" charset="0"/>
                <a:cs typeface="Arial" pitchFamily="34" charset="0"/>
              </a:rPr>
              <a:t>ư</a:t>
            </a:r>
            <a:r>
              <a:rPr lang="en-US" sz="2200" smtClean="0">
                <a:latin typeface="Arial" pitchFamily="34" charset="0"/>
                <a:cs typeface="Arial" pitchFamily="34" charset="0"/>
              </a:rPr>
              <a:t>ơng lai</a:t>
            </a:r>
          </a:p>
          <a:p>
            <a:pPr>
              <a:lnSpc>
                <a:spcPct val="140000"/>
              </a:lnSpc>
              <a:spcBef>
                <a:spcPts val="0"/>
              </a:spcBef>
              <a:buFont typeface="Wingdings" pitchFamily="2" charset="2"/>
              <a:buChar char="Ø"/>
            </a:pPr>
            <a:r>
              <a:rPr lang="en-US" sz="2200" smtClean="0">
                <a:latin typeface="Arial" pitchFamily="34" charset="0"/>
                <a:cs typeface="Arial" pitchFamily="34" charset="0"/>
              </a:rPr>
              <a:t>Đ</a:t>
            </a:r>
            <a:r>
              <a:rPr lang="vi-VN" sz="2200" smtClean="0">
                <a:latin typeface="Arial" pitchFamily="34" charset="0"/>
                <a:cs typeface="Arial" pitchFamily="34" charset="0"/>
              </a:rPr>
              <a:t>ư</a:t>
            </a:r>
            <a:r>
              <a:rPr lang="en-US" sz="2200" smtClean="0">
                <a:latin typeface="Arial" pitchFamily="34" charset="0"/>
                <a:cs typeface="Arial" pitchFamily="34" charset="0"/>
              </a:rPr>
              <a:t>ợc </a:t>
            </a:r>
            <a:r>
              <a:rPr lang="en-US" sz="2200" b="1" smtClean="0">
                <a:latin typeface="Arial" pitchFamily="34" charset="0"/>
                <a:cs typeface="Arial" pitchFamily="34" charset="0"/>
              </a:rPr>
              <a:t>CAM KẾT </a:t>
            </a:r>
            <a:r>
              <a:rPr lang="en-US" sz="2200" smtClean="0">
                <a:latin typeface="Arial" pitchFamily="34" charset="0"/>
                <a:cs typeface="Arial" pitchFamily="34" charset="0"/>
              </a:rPr>
              <a:t>giới thiệu việc làm sau tốt nghiệp</a:t>
            </a:r>
          </a:p>
          <a:p>
            <a:pPr lvl="0">
              <a:lnSpc>
                <a:spcPct val="140000"/>
              </a:lnSpc>
              <a:spcBef>
                <a:spcPts val="0"/>
              </a:spcBef>
              <a:buFont typeface="Wingdings" pitchFamily="2" charset="2"/>
              <a:buChar char="Ø"/>
            </a:pPr>
            <a:r>
              <a:rPr lang="en-US" sz="2200" smtClean="0">
                <a:latin typeface="Arial" pitchFamily="34" charset="0"/>
                <a:cs typeface="Arial" pitchFamily="34" charset="0"/>
              </a:rPr>
              <a:t>Có c</a:t>
            </a:r>
            <a:r>
              <a:rPr lang="vi-VN" sz="2200" smtClean="0">
                <a:latin typeface="Arial" pitchFamily="34" charset="0"/>
                <a:cs typeface="Arial" pitchFamily="34" charset="0"/>
              </a:rPr>
              <a:t>ơ</a:t>
            </a:r>
            <a:r>
              <a:rPr lang="en-US" sz="2200" smtClean="0">
                <a:latin typeface="Arial" pitchFamily="34" charset="0"/>
                <a:cs typeface="Arial" pitchFamily="34" charset="0"/>
              </a:rPr>
              <a:t> hội quay lại Nhật làm việc lâu dài</a:t>
            </a:r>
          </a:p>
          <a:p>
            <a:pPr>
              <a:lnSpc>
                <a:spcPct val="140000"/>
              </a:lnSpc>
              <a:spcBef>
                <a:spcPts val="0"/>
              </a:spcBef>
            </a:pPr>
            <a:endParaRPr lang="en-US" sz="2200">
              <a:latin typeface="Arial" pitchFamily="34" charset="0"/>
              <a:cs typeface="Arial" pitchFamily="34" charset="0"/>
            </a:endParaRPr>
          </a:p>
        </p:txBody>
      </p:sp>
      <p:grpSp>
        <p:nvGrpSpPr>
          <p:cNvPr id="5" name="Group 4"/>
          <p:cNvGrpSpPr/>
          <p:nvPr/>
        </p:nvGrpSpPr>
        <p:grpSpPr>
          <a:xfrm>
            <a:off x="629916" y="249382"/>
            <a:ext cx="9774843" cy="753357"/>
            <a:chOff x="0" y="0"/>
            <a:chExt cx="7052887" cy="1271185"/>
          </a:xfrm>
        </p:grpSpPr>
        <p:sp>
          <p:nvSpPr>
            <p:cNvPr id="6" name="Rounded Rectangle 5"/>
            <p:cNvSpPr/>
            <p:nvPr/>
          </p:nvSpPr>
          <p:spPr>
            <a:xfrm>
              <a:off x="0" y="0"/>
              <a:ext cx="7052887" cy="1271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9493" y="37233"/>
              <a:ext cx="6984287" cy="1046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smtClean="0">
                  <a:latin typeface="Arial" pitchFamily="34" charset="0"/>
                  <a:cs typeface="Arial" pitchFamily="34" charset="0"/>
                </a:rPr>
                <a:t>CHƯƠNG TRÌNH </a:t>
              </a:r>
              <a:r>
                <a:rPr lang="en-US" sz="2700" b="1" smtClean="0">
                  <a:latin typeface="Arial" pitchFamily="34" charset="0"/>
                  <a:cs typeface="Arial" pitchFamily="34" charset="0"/>
                </a:rPr>
                <a:t>THỰC TẬP SINH</a:t>
              </a:r>
              <a:r>
                <a:rPr lang="en-US" sz="2700" b="1" kern="1200" smtClean="0">
                  <a:latin typeface="Arial" pitchFamily="34" charset="0"/>
                  <a:cs typeface="Arial" pitchFamily="34" charset="0"/>
                </a:rPr>
                <a:t> TẠI NHẬT BẢN</a:t>
              </a:r>
              <a:endParaRPr lang="en-US" sz="2700" b="1" kern="1200">
                <a:latin typeface="Arial" pitchFamily="34" charset="0"/>
                <a:cs typeface="Arial" pitchFamily="34" charset="0"/>
              </a:endParaRPr>
            </a:p>
          </p:txBody>
        </p:sp>
      </p:grpSp>
      <p:sp>
        <p:nvSpPr>
          <p:cNvPr id="9" name="Slide Number Placeholder 8"/>
          <p:cNvSpPr>
            <a:spLocks noGrp="1"/>
          </p:cNvSpPr>
          <p:nvPr>
            <p:ph type="sldNum" sz="quarter" idx="12"/>
          </p:nvPr>
        </p:nvSpPr>
        <p:spPr/>
        <p:txBody>
          <a:bodyPr/>
          <a:lstStyle/>
          <a:p>
            <a:fld id="{D99AEF3B-29D4-434B-9F92-C6C0E2C2BA30}"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a:hlinkClick r:id="rId3" action="ppaction://hlinkfile"/>
            <a:extLst>
              <a:ext uri="{FF2B5EF4-FFF2-40B4-BE49-F238E27FC236}">
                <a16:creationId xmlns="" xmlns:a16="http://schemas.microsoft.com/office/drawing/2014/main" id="{6C218C37-1D0C-4A49-90FE-E9B1BAFD8F2D}"/>
              </a:ext>
            </a:extLst>
          </p:cNvPr>
          <p:cNvSpPr txBox="1"/>
          <p:nvPr/>
        </p:nvSpPr>
        <p:spPr>
          <a:xfrm>
            <a:off x="746868" y="1251482"/>
            <a:ext cx="10874326" cy="6760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Arial" panose="020B0604020202020204" pitchFamily="34" charset="0"/>
                <a:cs typeface="Arial" panose="020B0604020202020204" pitchFamily="34" charset="0"/>
              </a:rPr>
              <a:t>CHI PHÍ VÀ THU NHẬP TẠM TÍNH</a:t>
            </a:r>
          </a:p>
        </p:txBody>
      </p:sp>
      <p:grpSp>
        <p:nvGrpSpPr>
          <p:cNvPr id="3" name="Group 2"/>
          <p:cNvGrpSpPr/>
          <p:nvPr/>
        </p:nvGrpSpPr>
        <p:grpSpPr>
          <a:xfrm>
            <a:off x="782321" y="249382"/>
            <a:ext cx="10730807" cy="753357"/>
            <a:chOff x="0" y="0"/>
            <a:chExt cx="7052887" cy="1271185"/>
          </a:xfrm>
        </p:grpSpPr>
        <p:sp>
          <p:nvSpPr>
            <p:cNvPr id="5" name="Rounded Rectangle 4"/>
            <p:cNvSpPr/>
            <p:nvPr/>
          </p:nvSpPr>
          <p:spPr>
            <a:xfrm>
              <a:off x="0" y="0"/>
              <a:ext cx="7052887" cy="1271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9493" y="37233"/>
              <a:ext cx="6984287" cy="1046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smtClean="0">
                  <a:latin typeface="Arial" pitchFamily="34" charset="0"/>
                  <a:cs typeface="Arial" pitchFamily="34" charset="0"/>
                </a:rPr>
                <a:t>CHƯƠNG TRÌNH </a:t>
              </a:r>
              <a:r>
                <a:rPr lang="en-US" sz="2700" b="1" smtClean="0">
                  <a:latin typeface="Arial" pitchFamily="34" charset="0"/>
                  <a:cs typeface="Arial" pitchFamily="34" charset="0"/>
                </a:rPr>
                <a:t>THỰC TẬP SINH</a:t>
              </a:r>
              <a:r>
                <a:rPr lang="en-US" sz="2700" b="1" kern="1200" smtClean="0">
                  <a:latin typeface="Arial" pitchFamily="34" charset="0"/>
                  <a:cs typeface="Arial" pitchFamily="34" charset="0"/>
                </a:rPr>
                <a:t> TẠI NHẬT BẢN</a:t>
              </a:r>
              <a:endParaRPr lang="en-US" sz="2700" b="1" kern="1200">
                <a:latin typeface="Arial" pitchFamily="34" charset="0"/>
                <a:cs typeface="Arial" pitchFamily="34" charset="0"/>
              </a:endParaRPr>
            </a:p>
          </p:txBody>
        </p:sp>
      </p:grpSp>
      <p:sp>
        <p:nvSpPr>
          <p:cNvPr id="7" name="Title 1"/>
          <p:cNvSpPr txBox="1"/>
          <p:nvPr/>
        </p:nvSpPr>
        <p:spPr>
          <a:xfrm>
            <a:off x="429491" y="2036619"/>
            <a:ext cx="8520545" cy="4225635"/>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lnSpc>
                <a:spcPct val="140000"/>
              </a:lnSpc>
              <a:spcAft>
                <a:spcPts val="600"/>
              </a:spcAft>
            </a:pPr>
            <a:r>
              <a:rPr lang="en-US" sz="12800" b="1" smtClean="0">
                <a:latin typeface="Arial" pitchFamily="34" charset="0"/>
                <a:cs typeface="Arial" pitchFamily="34" charset="0"/>
              </a:rPr>
              <a:t>TỔNG THU NHẬP (1 NĂM):</a:t>
            </a:r>
          </a:p>
          <a:p>
            <a:pPr algn="just">
              <a:lnSpc>
                <a:spcPct val="140000"/>
              </a:lnSpc>
              <a:spcAft>
                <a:spcPts val="600"/>
              </a:spcAft>
            </a:pPr>
            <a:r>
              <a:rPr lang="en-US" sz="10400" b="1" noProof="1" smtClean="0">
                <a:latin typeface="Arial" pitchFamily="34" charset="0"/>
                <a:ea typeface="Tahoma" panose="020B0604030504040204" pitchFamily="34" charset="0"/>
                <a:cs typeface="Arial" pitchFamily="34" charset="0"/>
              </a:rPr>
              <a:t>Khoảng 300 triệu đồng</a:t>
            </a:r>
            <a:endParaRPr lang="en-US" sz="10400" noProof="1" smtClean="0">
              <a:latin typeface="Arial" pitchFamily="34" charset="0"/>
              <a:ea typeface="Tahoma" panose="020B0604030504040204" pitchFamily="34" charset="0"/>
              <a:cs typeface="Arial" pitchFamily="34" charset="0"/>
            </a:endParaRPr>
          </a:p>
          <a:p>
            <a:pPr algn="just">
              <a:lnSpc>
                <a:spcPct val="140000"/>
              </a:lnSpc>
              <a:spcAft>
                <a:spcPts val="600"/>
              </a:spcAft>
            </a:pPr>
            <a:r>
              <a:rPr lang="en-US" sz="12800" b="1" noProof="1" smtClean="0">
                <a:latin typeface="Arial" pitchFamily="34" charset="0"/>
                <a:ea typeface="Tahoma" panose="020B0604030504040204" pitchFamily="34" charset="0"/>
                <a:cs typeface="Arial" pitchFamily="34" charset="0"/>
              </a:rPr>
              <a:t>TỔNG CHI PHÍ (1 NĂM):</a:t>
            </a:r>
          </a:p>
          <a:p>
            <a:pPr algn="just">
              <a:lnSpc>
                <a:spcPct val="140000"/>
              </a:lnSpc>
              <a:spcAft>
                <a:spcPts val="600"/>
              </a:spcAft>
            </a:pPr>
            <a:r>
              <a:rPr lang="en-US" sz="10400" b="1" noProof="1" smtClean="0">
                <a:latin typeface="Arial" pitchFamily="34" charset="0"/>
                <a:ea typeface="Tahoma" panose="020B0604030504040204" pitchFamily="34" charset="0"/>
                <a:cs typeface="Arial" pitchFamily="34" charset="0"/>
              </a:rPr>
              <a:t>Khoảng 100 triệu đồng (Bao gồm chi phí làm thủ tục, chi phí ăn ở đi lại trong khi thực tập)</a:t>
            </a:r>
          </a:p>
          <a:p>
            <a:pPr algn="just">
              <a:lnSpc>
                <a:spcPct val="140000"/>
              </a:lnSpc>
              <a:spcAft>
                <a:spcPts val="600"/>
              </a:spcAft>
            </a:pPr>
            <a:r>
              <a:rPr lang="en-US" sz="12800" noProof="1" smtClean="0">
                <a:latin typeface="Arial" pitchFamily="34" charset="0"/>
                <a:ea typeface="Tahoma" panose="020B0604030504040204" pitchFamily="34" charset="0"/>
                <a:cs typeface="Arial" pitchFamily="34" charset="0"/>
              </a:rPr>
              <a:t>       </a:t>
            </a:r>
            <a:r>
              <a:rPr lang="en-US" sz="12000" b="1" noProof="1" smtClean="0">
                <a:solidFill>
                  <a:srgbClr val="FF0000"/>
                </a:solidFill>
                <a:latin typeface="Arial" pitchFamily="34" charset="0"/>
                <a:ea typeface="Tahoma" panose="020B0604030504040204" pitchFamily="34" charset="0"/>
                <a:cs typeface="Arial" pitchFamily="34" charset="0"/>
              </a:rPr>
              <a:t>THU NHẬP VỀ TAY (1 NĂM): khoảng 200 triệu đồng</a:t>
            </a:r>
          </a:p>
          <a:p>
            <a:pPr algn="just">
              <a:lnSpc>
                <a:spcPct val="140000"/>
              </a:lnSpc>
              <a:spcAft>
                <a:spcPts val="600"/>
              </a:spcAft>
            </a:pPr>
            <a:endParaRPr lang="en-US" sz="11200" b="1" noProof="1" smtClean="0">
              <a:latin typeface="Arial" pitchFamily="34" charset="0"/>
              <a:ea typeface="Tahoma" panose="020B0604030504040204" pitchFamily="34" charset="0"/>
              <a:cs typeface="Arial" pitchFamily="34" charset="0"/>
            </a:endParaRPr>
          </a:p>
          <a:p>
            <a:pPr lvl="0" algn="just">
              <a:lnSpc>
                <a:spcPct val="140000"/>
              </a:lnSpc>
              <a:spcAft>
                <a:spcPts val="600"/>
              </a:spcAft>
            </a:pPr>
            <a:endParaRPr lang="en-US" sz="5500" b="1" smtClean="0">
              <a:latin typeface="Times New Roman" pitchFamily="18" charset="0"/>
              <a:cs typeface="Times New Roman" pitchFamily="18" charset="0"/>
            </a:endParaRPr>
          </a:p>
          <a:p>
            <a:endParaRPr lang="en-US" sz="3600" b="1"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D99AEF3B-29D4-434B-9F92-C6C0E2C2BA30}" type="slidenum">
              <a:rPr lang="en-US" smtClean="0"/>
              <a:pPr/>
              <a:t>13</a:t>
            </a:fld>
            <a:endParaRPr lang="en-US"/>
          </a:p>
        </p:txBody>
      </p:sp>
      <p:sp>
        <p:nvSpPr>
          <p:cNvPr id="9" name="Right Arrow 8"/>
          <p:cNvSpPr/>
          <p:nvPr/>
        </p:nvSpPr>
        <p:spPr>
          <a:xfrm>
            <a:off x="471055" y="5070761"/>
            <a:ext cx="623454" cy="415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9933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9AEF3B-29D4-434B-9F92-C6C0E2C2BA30}" type="slidenum">
              <a:rPr lang="en-US" smtClean="0"/>
              <a:pPr/>
              <a:t>14</a:t>
            </a:fld>
            <a:endParaRPr lang="en-US"/>
          </a:p>
        </p:txBody>
      </p:sp>
      <p:sp>
        <p:nvSpPr>
          <p:cNvPr id="5" name="Text Box 73"/>
          <p:cNvSpPr txBox="1">
            <a:spLocks noChangeArrowheads="1"/>
          </p:cNvSpPr>
          <p:nvPr/>
        </p:nvSpPr>
        <p:spPr bwMode="gray">
          <a:xfrm>
            <a:off x="5158626" y="4690246"/>
            <a:ext cx="4682838" cy="1200329"/>
          </a:xfrm>
          <a:prstGeom prst="rect">
            <a:avLst/>
          </a:prstGeom>
          <a:noFill/>
          <a:ln w="9525" algn="ctr">
            <a:noFill/>
            <a:miter lim="800000"/>
          </a:ln>
          <a:effectLst/>
        </p:spPr>
        <p:txBody>
          <a:bodyPr wrap="square">
            <a:spAutoFit/>
          </a:bodyPr>
          <a:lstStyle/>
          <a:p>
            <a:pPr algn="ctr">
              <a:spcBef>
                <a:spcPct val="50000"/>
              </a:spcBef>
            </a:pPr>
            <a:r>
              <a:rPr lang="en-US" b="1" i="1" dirty="0" err="1">
                <a:solidFill>
                  <a:srgbClr val="000000"/>
                </a:solidFill>
                <a:latin typeface="Arial" panose="020B0604020202020204" pitchFamily="34" charset="0"/>
                <a:cs typeface="Arial" panose="020B0604020202020204" pitchFamily="34" charset="0"/>
              </a:rPr>
              <a:t>Nguyễn</a:t>
            </a:r>
            <a:r>
              <a:rPr lang="en-US" b="1" i="1" dirty="0">
                <a:solidFill>
                  <a:srgbClr val="000000"/>
                </a:solidFill>
                <a:latin typeface="Arial" panose="020B0604020202020204" pitchFamily="34" charset="0"/>
                <a:cs typeface="Arial" panose="020B0604020202020204" pitchFamily="34" charset="0"/>
              </a:rPr>
              <a:t> </a:t>
            </a:r>
            <a:r>
              <a:rPr lang="en-US" b="1" i="1" dirty="0" err="1">
                <a:solidFill>
                  <a:srgbClr val="000000"/>
                </a:solidFill>
                <a:latin typeface="Arial" panose="020B0604020202020204" pitchFamily="34" charset="0"/>
                <a:cs typeface="Arial" panose="020B0604020202020204" pitchFamily="34" charset="0"/>
              </a:rPr>
              <a:t>Hồng</a:t>
            </a:r>
            <a:r>
              <a:rPr lang="en-US" b="1" i="1" dirty="0">
                <a:solidFill>
                  <a:srgbClr val="000000"/>
                </a:solidFill>
                <a:latin typeface="Arial" panose="020B0604020202020204" pitchFamily="34" charset="0"/>
                <a:cs typeface="Arial" panose="020B0604020202020204" pitchFamily="34" charset="0"/>
              </a:rPr>
              <a:t> </a:t>
            </a:r>
            <a:r>
              <a:rPr lang="en-US" b="1" i="1" dirty="0" err="1">
                <a:solidFill>
                  <a:srgbClr val="000000"/>
                </a:solidFill>
                <a:latin typeface="Arial" panose="020B0604020202020204" pitchFamily="34" charset="0"/>
                <a:cs typeface="Arial" panose="020B0604020202020204" pitchFamily="34" charset="0"/>
              </a:rPr>
              <a:t>Hạnh</a:t>
            </a:r>
            <a:endParaRPr lang="en-US" b="1" i="1" dirty="0">
              <a:solidFill>
                <a:srgbClr val="000000"/>
              </a:solidFill>
              <a:latin typeface="Arial" panose="020B0604020202020204" pitchFamily="34" charset="0"/>
              <a:cs typeface="Arial" panose="020B0604020202020204" pitchFamily="34" charset="0"/>
            </a:endParaRPr>
          </a:p>
          <a:p>
            <a:pPr algn="ctr">
              <a:spcBef>
                <a:spcPct val="50000"/>
              </a:spcBef>
            </a:pPr>
            <a:r>
              <a:rPr lang="en-US" b="1" i="1" dirty="0">
                <a:solidFill>
                  <a:srgbClr val="000000"/>
                </a:solidFill>
                <a:latin typeface="Arial" panose="020B0604020202020204" pitchFamily="34" charset="0"/>
                <a:cs typeface="Arial" panose="020B0604020202020204" pitchFamily="34" charset="0"/>
              </a:rPr>
              <a:t>SV </a:t>
            </a:r>
            <a:r>
              <a:rPr lang="en-US" b="1" i="1" dirty="0" err="1">
                <a:solidFill>
                  <a:srgbClr val="000000"/>
                </a:solidFill>
                <a:latin typeface="Arial" panose="020B0604020202020204" pitchFamily="34" charset="0"/>
                <a:cs typeface="Arial" panose="020B0604020202020204" pitchFamily="34" charset="0"/>
              </a:rPr>
              <a:t>khoa</a:t>
            </a:r>
            <a:r>
              <a:rPr lang="en-US" b="1" i="1" dirty="0">
                <a:solidFill>
                  <a:srgbClr val="000000"/>
                </a:solidFill>
                <a:latin typeface="Arial" panose="020B0604020202020204" pitchFamily="34" charset="0"/>
                <a:cs typeface="Arial" panose="020B0604020202020204" pitchFamily="34" charset="0"/>
              </a:rPr>
              <a:t> </a:t>
            </a:r>
            <a:r>
              <a:rPr lang="en-US" b="1" i="1" dirty="0" err="1">
                <a:solidFill>
                  <a:srgbClr val="000000"/>
                </a:solidFill>
                <a:latin typeface="Arial" panose="020B0604020202020204" pitchFamily="34" charset="0"/>
                <a:cs typeface="Arial" panose="020B0604020202020204" pitchFamily="34" charset="0"/>
              </a:rPr>
              <a:t>Điện</a:t>
            </a:r>
            <a:r>
              <a:rPr lang="en-US" b="1" i="1" dirty="0">
                <a:solidFill>
                  <a:srgbClr val="000000"/>
                </a:solidFill>
                <a:latin typeface="Arial" panose="020B0604020202020204" pitchFamily="34" charset="0"/>
                <a:cs typeface="Arial" panose="020B0604020202020204" pitchFamily="34" charset="0"/>
              </a:rPr>
              <a:t> - </a:t>
            </a:r>
            <a:r>
              <a:rPr lang="en-US" b="1" i="1" dirty="0" err="1">
                <a:solidFill>
                  <a:srgbClr val="000000"/>
                </a:solidFill>
                <a:latin typeface="Arial" panose="020B0604020202020204" pitchFamily="34" charset="0"/>
                <a:cs typeface="Arial" panose="020B0604020202020204" pitchFamily="34" charset="0"/>
              </a:rPr>
              <a:t>tr</a:t>
            </a:r>
            <a:r>
              <a:rPr lang="vi-VN" b="1" i="1" dirty="0">
                <a:solidFill>
                  <a:srgbClr val="000000"/>
                </a:solidFill>
                <a:latin typeface="Arial" panose="020B0604020202020204" pitchFamily="34" charset="0"/>
                <a:cs typeface="Arial" panose="020B0604020202020204" pitchFamily="34" charset="0"/>
              </a:rPr>
              <a:t>ư</a:t>
            </a:r>
            <a:r>
              <a:rPr lang="en-US" b="1" i="1" dirty="0" err="1">
                <a:solidFill>
                  <a:srgbClr val="000000"/>
                </a:solidFill>
                <a:latin typeface="Arial" panose="020B0604020202020204" pitchFamily="34" charset="0"/>
                <a:cs typeface="Arial" panose="020B0604020202020204" pitchFamily="34" charset="0"/>
              </a:rPr>
              <a:t>ờng</a:t>
            </a:r>
            <a:r>
              <a:rPr lang="en-US" b="1" i="1" dirty="0">
                <a:solidFill>
                  <a:srgbClr val="000000"/>
                </a:solidFill>
                <a:latin typeface="Arial" panose="020B0604020202020204" pitchFamily="34" charset="0"/>
                <a:cs typeface="Arial" panose="020B0604020202020204" pitchFamily="34" charset="0"/>
              </a:rPr>
              <a:t> ĐHCN HN</a:t>
            </a:r>
          </a:p>
          <a:p>
            <a:pPr algn="ctr">
              <a:spcBef>
                <a:spcPct val="50000"/>
              </a:spcBef>
            </a:pPr>
            <a:r>
              <a:rPr lang="en-US" b="1" i="1" dirty="0" err="1">
                <a:solidFill>
                  <a:srgbClr val="000000"/>
                </a:solidFill>
                <a:latin typeface="Arial" panose="020B0604020202020204" pitchFamily="34" charset="0"/>
                <a:cs typeface="Arial" panose="020B0604020202020204" pitchFamily="34" charset="0"/>
              </a:rPr>
              <a:t>Giám</a:t>
            </a:r>
            <a:r>
              <a:rPr lang="en-US" b="1" i="1" dirty="0">
                <a:solidFill>
                  <a:srgbClr val="000000"/>
                </a:solidFill>
                <a:latin typeface="Arial" panose="020B0604020202020204" pitchFamily="34" charset="0"/>
                <a:cs typeface="Arial" panose="020B0604020202020204" pitchFamily="34" charset="0"/>
              </a:rPr>
              <a:t> </a:t>
            </a:r>
            <a:r>
              <a:rPr lang="en-US" b="1" i="1" dirty="0" err="1">
                <a:solidFill>
                  <a:srgbClr val="000000"/>
                </a:solidFill>
                <a:latin typeface="Arial" panose="020B0604020202020204" pitchFamily="34" charset="0"/>
                <a:cs typeface="Arial" panose="020B0604020202020204" pitchFamily="34" charset="0"/>
              </a:rPr>
              <a:t>đốc</a:t>
            </a:r>
            <a:r>
              <a:rPr lang="en-US" b="1" i="1" dirty="0">
                <a:solidFill>
                  <a:srgbClr val="000000"/>
                </a:solidFill>
                <a:latin typeface="Arial" panose="020B0604020202020204" pitchFamily="34" charset="0"/>
                <a:cs typeface="Arial" panose="020B0604020202020204" pitchFamily="34" charset="0"/>
              </a:rPr>
              <a:t> </a:t>
            </a:r>
            <a:r>
              <a:rPr lang="en-US" b="1" i="1" dirty="0" err="1">
                <a:solidFill>
                  <a:srgbClr val="000000"/>
                </a:solidFill>
                <a:latin typeface="Arial" panose="020B0604020202020204" pitchFamily="34" charset="0"/>
                <a:cs typeface="Arial" panose="020B0604020202020204" pitchFamily="34" charset="0"/>
              </a:rPr>
              <a:t>cty</a:t>
            </a:r>
            <a:r>
              <a:rPr lang="en-US" b="1" i="1" dirty="0">
                <a:solidFill>
                  <a:srgbClr val="000000"/>
                </a:solidFill>
                <a:latin typeface="Arial" panose="020B0604020202020204" pitchFamily="34" charset="0"/>
                <a:cs typeface="Arial" panose="020B0604020202020204" pitchFamily="34" charset="0"/>
              </a:rPr>
              <a:t> NCNV</a:t>
            </a:r>
          </a:p>
        </p:txBody>
      </p:sp>
      <p:sp>
        <p:nvSpPr>
          <p:cNvPr id="6" name="Oval 5"/>
          <p:cNvSpPr/>
          <p:nvPr/>
        </p:nvSpPr>
        <p:spPr>
          <a:xfrm>
            <a:off x="879674" y="1321049"/>
            <a:ext cx="1948541" cy="3187865"/>
          </a:xfrm>
          <a:prstGeom prst="ellipse">
            <a:avLst/>
          </a:prstGeom>
          <a:blipFill>
            <a:blip r:embed="rId2" cstate="print"/>
            <a:stretch>
              <a:fillRect l="-17000" r="-1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49741" y="2001692"/>
            <a:ext cx="2114564" cy="3187865"/>
          </a:xfrm>
          <a:prstGeom prst="ellipse">
            <a:avLst/>
          </a:prstGeom>
          <a:blipFill>
            <a:blip r:embed="rId3" cstate="print"/>
            <a:stretch>
              <a:fillRect l="-17000" r="-1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07356" y="1381759"/>
            <a:ext cx="2114564" cy="3187863"/>
          </a:xfrm>
          <a:prstGeom prst="ellipse">
            <a:avLst/>
          </a:prstGeom>
          <a:blipFill>
            <a:blip r:embed="rId4" cstate="print"/>
            <a:stretch>
              <a:fillRect l="-17000" r="-1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73"/>
          <p:cNvSpPr txBox="1">
            <a:spLocks noChangeArrowheads="1"/>
          </p:cNvSpPr>
          <p:nvPr/>
        </p:nvSpPr>
        <p:spPr bwMode="gray">
          <a:xfrm>
            <a:off x="1945061" y="5425550"/>
            <a:ext cx="4682838" cy="1200329"/>
          </a:xfrm>
          <a:prstGeom prst="rect">
            <a:avLst/>
          </a:prstGeom>
          <a:noFill/>
          <a:ln w="9525" algn="ctr">
            <a:noFill/>
            <a:miter lim="800000"/>
          </a:ln>
          <a:effectLst/>
        </p:spPr>
        <p:txBody>
          <a:bodyPr wrap="square">
            <a:spAutoFit/>
          </a:bodyPr>
          <a:lstStyle/>
          <a:p>
            <a:pPr algn="ctr">
              <a:spcBef>
                <a:spcPct val="50000"/>
              </a:spcBef>
            </a:pPr>
            <a:r>
              <a:rPr lang="en-US" b="1" i="1" dirty="0" err="1">
                <a:solidFill>
                  <a:srgbClr val="000000"/>
                </a:solidFill>
                <a:latin typeface="Arial" panose="020B0604020202020204" pitchFamily="34" charset="0"/>
                <a:cs typeface="Arial" panose="020B0604020202020204" pitchFamily="34" charset="0"/>
              </a:rPr>
              <a:t>Nguyễn</a:t>
            </a:r>
            <a:r>
              <a:rPr lang="en-US" b="1" i="1" dirty="0">
                <a:solidFill>
                  <a:srgbClr val="000000"/>
                </a:solidFill>
                <a:latin typeface="Arial" panose="020B0604020202020204" pitchFamily="34" charset="0"/>
                <a:cs typeface="Arial" panose="020B0604020202020204" pitchFamily="34" charset="0"/>
              </a:rPr>
              <a:t> </a:t>
            </a:r>
            <a:r>
              <a:rPr lang="en-US" b="1" i="1" dirty="0" err="1">
                <a:solidFill>
                  <a:srgbClr val="000000"/>
                </a:solidFill>
                <a:latin typeface="Arial" panose="020B0604020202020204" pitchFamily="34" charset="0"/>
                <a:cs typeface="Arial" panose="020B0604020202020204" pitchFamily="34" charset="0"/>
              </a:rPr>
              <a:t>Thị</a:t>
            </a:r>
            <a:r>
              <a:rPr lang="en-US" b="1" i="1" dirty="0">
                <a:solidFill>
                  <a:srgbClr val="000000"/>
                </a:solidFill>
                <a:latin typeface="Arial" panose="020B0604020202020204" pitchFamily="34" charset="0"/>
                <a:cs typeface="Arial" panose="020B0604020202020204" pitchFamily="34" charset="0"/>
              </a:rPr>
              <a:t> </a:t>
            </a:r>
            <a:r>
              <a:rPr lang="en-US" b="1" i="1" dirty="0" err="1">
                <a:solidFill>
                  <a:srgbClr val="000000"/>
                </a:solidFill>
                <a:latin typeface="Arial" panose="020B0604020202020204" pitchFamily="34" charset="0"/>
                <a:cs typeface="Arial" panose="020B0604020202020204" pitchFamily="34" charset="0"/>
              </a:rPr>
              <a:t>Chanh</a:t>
            </a:r>
            <a:endParaRPr lang="en-US" b="1" i="1" dirty="0">
              <a:solidFill>
                <a:srgbClr val="000000"/>
              </a:solidFill>
              <a:latin typeface="Arial" panose="020B0604020202020204" pitchFamily="34" charset="0"/>
              <a:cs typeface="Arial" panose="020B0604020202020204" pitchFamily="34" charset="0"/>
            </a:endParaRPr>
          </a:p>
          <a:p>
            <a:pPr algn="ctr">
              <a:spcBef>
                <a:spcPct val="50000"/>
              </a:spcBef>
            </a:pPr>
            <a:r>
              <a:rPr lang="en-US" b="1" i="1" dirty="0">
                <a:solidFill>
                  <a:srgbClr val="000000"/>
                </a:solidFill>
                <a:latin typeface="Arial" panose="020B0604020202020204" pitchFamily="34" charset="0"/>
                <a:cs typeface="Arial" panose="020B0604020202020204" pitchFamily="34" charset="0"/>
              </a:rPr>
              <a:t>SV </a:t>
            </a:r>
            <a:r>
              <a:rPr lang="en-US" b="1" i="1" dirty="0" err="1">
                <a:solidFill>
                  <a:srgbClr val="000000"/>
                </a:solidFill>
                <a:latin typeface="Arial" panose="020B0604020202020204" pitchFamily="34" charset="0"/>
                <a:cs typeface="Arial" panose="020B0604020202020204" pitchFamily="34" charset="0"/>
              </a:rPr>
              <a:t>ngành</a:t>
            </a:r>
            <a:r>
              <a:rPr lang="en-US" b="1" i="1" dirty="0">
                <a:solidFill>
                  <a:srgbClr val="000000"/>
                </a:solidFill>
                <a:latin typeface="Arial" panose="020B0604020202020204" pitchFamily="34" charset="0"/>
                <a:cs typeface="Arial" panose="020B0604020202020204" pitchFamily="34" charset="0"/>
              </a:rPr>
              <a:t> may </a:t>
            </a:r>
            <a:r>
              <a:rPr lang="en-US" b="1" i="1" dirty="0" err="1">
                <a:solidFill>
                  <a:srgbClr val="000000"/>
                </a:solidFill>
                <a:latin typeface="Arial" panose="020B0604020202020204" pitchFamily="34" charset="0"/>
                <a:cs typeface="Arial" panose="020B0604020202020204" pitchFamily="34" charset="0"/>
              </a:rPr>
              <a:t>tr</a:t>
            </a:r>
            <a:r>
              <a:rPr lang="vi-VN" b="1" i="1" dirty="0">
                <a:solidFill>
                  <a:srgbClr val="000000"/>
                </a:solidFill>
                <a:latin typeface="Arial" panose="020B0604020202020204" pitchFamily="34" charset="0"/>
                <a:cs typeface="Arial" panose="020B0604020202020204" pitchFamily="34" charset="0"/>
              </a:rPr>
              <a:t>ư</a:t>
            </a:r>
            <a:r>
              <a:rPr lang="en-US" b="1" i="1" dirty="0" err="1">
                <a:solidFill>
                  <a:srgbClr val="000000"/>
                </a:solidFill>
                <a:latin typeface="Arial" panose="020B0604020202020204" pitchFamily="34" charset="0"/>
                <a:cs typeface="Arial" panose="020B0604020202020204" pitchFamily="34" charset="0"/>
              </a:rPr>
              <a:t>ờng</a:t>
            </a:r>
            <a:r>
              <a:rPr lang="en-US" b="1" i="1" dirty="0">
                <a:solidFill>
                  <a:srgbClr val="000000"/>
                </a:solidFill>
                <a:latin typeface="Arial" panose="020B0604020202020204" pitchFamily="34" charset="0"/>
                <a:cs typeface="Arial" panose="020B0604020202020204" pitchFamily="34" charset="0"/>
              </a:rPr>
              <a:t> TC</a:t>
            </a:r>
          </a:p>
          <a:p>
            <a:pPr algn="ctr">
              <a:spcBef>
                <a:spcPct val="50000"/>
              </a:spcBef>
            </a:pPr>
            <a:r>
              <a:rPr lang="en-US" b="1" i="1" dirty="0" err="1">
                <a:solidFill>
                  <a:srgbClr val="000000"/>
                </a:solidFill>
                <a:latin typeface="Arial" panose="020B0604020202020204" pitchFamily="34" charset="0"/>
                <a:cs typeface="Arial" panose="020B0604020202020204" pitchFamily="34" charset="0"/>
              </a:rPr>
              <a:t>Tr</a:t>
            </a:r>
            <a:r>
              <a:rPr lang="vi-VN" b="1" i="1" dirty="0">
                <a:solidFill>
                  <a:srgbClr val="000000"/>
                </a:solidFill>
                <a:latin typeface="Arial" panose="020B0604020202020204" pitchFamily="34" charset="0"/>
                <a:cs typeface="Arial" panose="020B0604020202020204" pitchFamily="34" charset="0"/>
              </a:rPr>
              <a:t>ư</a:t>
            </a:r>
            <a:r>
              <a:rPr lang="en-US" b="1" i="1" dirty="0" err="1">
                <a:solidFill>
                  <a:srgbClr val="000000"/>
                </a:solidFill>
                <a:latin typeface="Arial" panose="020B0604020202020204" pitchFamily="34" charset="0"/>
                <a:cs typeface="Arial" panose="020B0604020202020204" pitchFamily="34" charset="0"/>
              </a:rPr>
              <a:t>ởng</a:t>
            </a:r>
            <a:r>
              <a:rPr lang="en-US" b="1" i="1" dirty="0">
                <a:solidFill>
                  <a:srgbClr val="000000"/>
                </a:solidFill>
                <a:latin typeface="Arial" panose="020B0604020202020204" pitchFamily="34" charset="0"/>
                <a:cs typeface="Arial" panose="020B0604020202020204" pitchFamily="34" charset="0"/>
              </a:rPr>
              <a:t> </a:t>
            </a:r>
            <a:r>
              <a:rPr lang="en-US" b="1" i="1" dirty="0" err="1">
                <a:solidFill>
                  <a:srgbClr val="000000"/>
                </a:solidFill>
                <a:latin typeface="Arial" panose="020B0604020202020204" pitchFamily="34" charset="0"/>
                <a:cs typeface="Arial" panose="020B0604020202020204" pitchFamily="34" charset="0"/>
              </a:rPr>
              <a:t>giáo</a:t>
            </a:r>
            <a:r>
              <a:rPr lang="en-US" b="1" i="1" dirty="0">
                <a:solidFill>
                  <a:srgbClr val="000000"/>
                </a:solidFill>
                <a:latin typeface="Arial" panose="020B0604020202020204" pitchFamily="34" charset="0"/>
                <a:cs typeface="Arial" panose="020B0604020202020204" pitchFamily="34" charset="0"/>
              </a:rPr>
              <a:t> </a:t>
            </a:r>
            <a:r>
              <a:rPr lang="en-US" b="1" i="1" dirty="0" err="1">
                <a:solidFill>
                  <a:srgbClr val="000000"/>
                </a:solidFill>
                <a:latin typeface="Arial" panose="020B0604020202020204" pitchFamily="34" charset="0"/>
                <a:cs typeface="Arial" panose="020B0604020202020204" pitchFamily="34" charset="0"/>
              </a:rPr>
              <a:t>viên</a:t>
            </a:r>
            <a:r>
              <a:rPr lang="en-US" b="1" i="1" dirty="0">
                <a:solidFill>
                  <a:srgbClr val="000000"/>
                </a:solidFill>
                <a:latin typeface="Arial" panose="020B0604020202020204" pitchFamily="34" charset="0"/>
                <a:cs typeface="Arial" panose="020B0604020202020204" pitchFamily="34" charset="0"/>
              </a:rPr>
              <a:t> – ITM</a:t>
            </a:r>
          </a:p>
        </p:txBody>
      </p:sp>
      <p:sp>
        <p:nvSpPr>
          <p:cNvPr id="10" name="Oval 9"/>
          <p:cNvSpPr/>
          <p:nvPr/>
        </p:nvSpPr>
        <p:spPr>
          <a:xfrm>
            <a:off x="9586438" y="2067109"/>
            <a:ext cx="2114564" cy="3187865"/>
          </a:xfrm>
          <a:prstGeom prst="ellipse">
            <a:avLst/>
          </a:prstGeom>
          <a:blipFill>
            <a:blip r:embed="rId5"/>
            <a:stretch>
              <a:fillRect l="-17000" r="-1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4"/>
          <p:cNvSpPr txBox="1">
            <a:spLocks/>
          </p:cNvSpPr>
          <p:nvPr/>
        </p:nvSpPr>
        <p:spPr>
          <a:xfrm>
            <a:off x="8763000" y="65087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C7CD3CF-8243-4EEC-A01E-6F438645B60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Text Box 73"/>
          <p:cNvSpPr txBox="1">
            <a:spLocks noChangeArrowheads="1"/>
          </p:cNvSpPr>
          <p:nvPr/>
        </p:nvSpPr>
        <p:spPr bwMode="gray">
          <a:xfrm>
            <a:off x="19704" y="4599402"/>
            <a:ext cx="3029490" cy="1077218"/>
          </a:xfrm>
          <a:prstGeom prst="rect">
            <a:avLst/>
          </a:prstGeom>
          <a:noFill/>
          <a:ln w="9525" algn="ctr">
            <a:noFill/>
            <a:miter lim="800000"/>
          </a:ln>
          <a:effectLst/>
        </p:spPr>
        <p:txBody>
          <a:bodyPr wrap="square">
            <a:spAutoFit/>
          </a:bodyPr>
          <a:lstStyle/>
          <a:p>
            <a:pPr algn="ctr">
              <a:spcBef>
                <a:spcPct val="50000"/>
              </a:spcBef>
            </a:pPr>
            <a:r>
              <a:rPr lang="en-US" sz="1600" b="1" i="1" dirty="0">
                <a:solidFill>
                  <a:srgbClr val="000000"/>
                </a:solidFill>
                <a:latin typeface="Arial" panose="020B0604020202020204" pitchFamily="34" charset="0"/>
                <a:cs typeface="Arial" panose="020B0604020202020204" pitchFamily="34" charset="0"/>
              </a:rPr>
              <a:t>L</a:t>
            </a:r>
            <a:r>
              <a:rPr lang="vi-VN" sz="1600" b="1" i="1" dirty="0">
                <a:solidFill>
                  <a:srgbClr val="000000"/>
                </a:solidFill>
                <a:latin typeface="Arial" panose="020B0604020202020204" pitchFamily="34" charset="0"/>
                <a:cs typeface="Arial" panose="020B0604020202020204" pitchFamily="34" charset="0"/>
              </a:rPr>
              <a:t>ư</a:t>
            </a:r>
            <a:r>
              <a:rPr lang="en-US" sz="1600" b="1" i="1" dirty="0">
                <a:solidFill>
                  <a:srgbClr val="000000"/>
                </a:solidFill>
                <a:latin typeface="Arial" panose="020B0604020202020204" pitchFamily="34" charset="0"/>
                <a:cs typeface="Arial" panose="020B0604020202020204" pitchFamily="34" charset="0"/>
              </a:rPr>
              <a:t>u </a:t>
            </a:r>
            <a:r>
              <a:rPr lang="en-US" sz="1600" b="1" i="1" dirty="0" err="1">
                <a:solidFill>
                  <a:srgbClr val="000000"/>
                </a:solidFill>
                <a:latin typeface="Arial" panose="020B0604020202020204" pitchFamily="34" charset="0"/>
                <a:cs typeface="Arial" panose="020B0604020202020204" pitchFamily="34" charset="0"/>
              </a:rPr>
              <a:t>Danh</a:t>
            </a:r>
            <a:r>
              <a:rPr lang="en-US" sz="1600" b="1" i="1" dirty="0">
                <a:solidFill>
                  <a:srgbClr val="000000"/>
                </a:solidFill>
                <a:latin typeface="Arial" panose="020B0604020202020204" pitchFamily="34" charset="0"/>
                <a:cs typeface="Arial" panose="020B0604020202020204" pitchFamily="34" charset="0"/>
              </a:rPr>
              <a:t> </a:t>
            </a:r>
            <a:r>
              <a:rPr lang="en-US" sz="1600" b="1" i="1" dirty="0" err="1">
                <a:solidFill>
                  <a:srgbClr val="000000"/>
                </a:solidFill>
                <a:latin typeface="Arial" panose="020B0604020202020204" pitchFamily="34" charset="0"/>
                <a:cs typeface="Arial" panose="020B0604020202020204" pitchFamily="34" charset="0"/>
              </a:rPr>
              <a:t>Tuyến</a:t>
            </a:r>
            <a:r>
              <a:rPr lang="en-US" sz="1600" b="1" i="1" dirty="0">
                <a:solidFill>
                  <a:srgbClr val="000000"/>
                </a:solidFill>
                <a:latin typeface="Arial" panose="020B0604020202020204" pitchFamily="34" charset="0"/>
                <a:cs typeface="Arial" panose="020B0604020202020204" pitchFamily="34" charset="0"/>
              </a:rPr>
              <a:t> </a:t>
            </a:r>
          </a:p>
          <a:p>
            <a:pPr algn="ctr">
              <a:spcBef>
                <a:spcPct val="50000"/>
              </a:spcBef>
            </a:pPr>
            <a:r>
              <a:rPr lang="en-US" sz="1600" b="1" i="1" dirty="0">
                <a:solidFill>
                  <a:srgbClr val="000000"/>
                </a:solidFill>
                <a:latin typeface="Arial" panose="020B0604020202020204" pitchFamily="34" charset="0"/>
                <a:cs typeface="Arial" panose="020B0604020202020204" pitchFamily="34" charset="0"/>
              </a:rPr>
              <a:t>SV </a:t>
            </a:r>
            <a:r>
              <a:rPr lang="en-US" sz="1600" b="1" i="1" dirty="0" err="1">
                <a:solidFill>
                  <a:srgbClr val="000000"/>
                </a:solidFill>
                <a:latin typeface="Arial" panose="020B0604020202020204" pitchFamily="34" charset="0"/>
                <a:cs typeface="Arial" panose="020B0604020202020204" pitchFamily="34" charset="0"/>
              </a:rPr>
              <a:t>khoa</a:t>
            </a:r>
            <a:r>
              <a:rPr lang="en-US" sz="1600" b="1" i="1" dirty="0">
                <a:solidFill>
                  <a:srgbClr val="000000"/>
                </a:solidFill>
                <a:latin typeface="Arial" panose="020B0604020202020204" pitchFamily="34" charset="0"/>
                <a:cs typeface="Arial" panose="020B0604020202020204" pitchFamily="34" charset="0"/>
              </a:rPr>
              <a:t> </a:t>
            </a:r>
            <a:r>
              <a:rPr lang="en-US" sz="1600" b="1" i="1" dirty="0" err="1">
                <a:solidFill>
                  <a:srgbClr val="000000"/>
                </a:solidFill>
                <a:latin typeface="Arial" panose="020B0604020202020204" pitchFamily="34" charset="0"/>
                <a:cs typeface="Arial" panose="020B0604020202020204" pitchFamily="34" charset="0"/>
              </a:rPr>
              <a:t>Điện</a:t>
            </a:r>
            <a:r>
              <a:rPr lang="en-US" sz="1600" b="1" i="1" dirty="0">
                <a:solidFill>
                  <a:srgbClr val="000000"/>
                </a:solidFill>
                <a:latin typeface="Arial" panose="020B0604020202020204" pitchFamily="34" charset="0"/>
                <a:cs typeface="Arial" panose="020B0604020202020204" pitchFamily="34" charset="0"/>
              </a:rPr>
              <a:t> – ĐHCN HN</a:t>
            </a:r>
          </a:p>
          <a:p>
            <a:pPr algn="ctr">
              <a:spcBef>
                <a:spcPct val="50000"/>
              </a:spcBef>
            </a:pPr>
            <a:r>
              <a:rPr lang="en-US" sz="1600" b="1" i="1" dirty="0" err="1">
                <a:solidFill>
                  <a:srgbClr val="000000"/>
                </a:solidFill>
                <a:latin typeface="Arial" panose="020B0604020202020204" pitchFamily="34" charset="0"/>
                <a:cs typeface="Arial" panose="020B0604020202020204" pitchFamily="34" charset="0"/>
              </a:rPr>
              <a:t>Giám</a:t>
            </a:r>
            <a:r>
              <a:rPr lang="en-US" sz="1600" b="1" i="1" dirty="0">
                <a:solidFill>
                  <a:srgbClr val="000000"/>
                </a:solidFill>
                <a:latin typeface="Arial" panose="020B0604020202020204" pitchFamily="34" charset="0"/>
                <a:cs typeface="Arial" panose="020B0604020202020204" pitchFamily="34" charset="0"/>
              </a:rPr>
              <a:t> </a:t>
            </a:r>
            <a:r>
              <a:rPr lang="en-US" sz="1600" b="1" i="1" dirty="0" err="1">
                <a:solidFill>
                  <a:srgbClr val="000000"/>
                </a:solidFill>
                <a:latin typeface="Arial" panose="020B0604020202020204" pitchFamily="34" charset="0"/>
                <a:cs typeface="Arial" panose="020B0604020202020204" pitchFamily="34" charset="0"/>
              </a:rPr>
              <a:t>đốc</a:t>
            </a:r>
            <a:r>
              <a:rPr lang="en-US" sz="1600" b="1" i="1" dirty="0">
                <a:solidFill>
                  <a:srgbClr val="000000"/>
                </a:solidFill>
                <a:latin typeface="Arial" panose="020B0604020202020204" pitchFamily="34" charset="0"/>
                <a:cs typeface="Arial" panose="020B0604020202020204" pitchFamily="34" charset="0"/>
              </a:rPr>
              <a:t> – ITM HCM</a:t>
            </a:r>
          </a:p>
        </p:txBody>
      </p:sp>
      <p:sp>
        <p:nvSpPr>
          <p:cNvPr id="13" name="Text Box 73"/>
          <p:cNvSpPr txBox="1">
            <a:spLocks noChangeArrowheads="1"/>
          </p:cNvSpPr>
          <p:nvPr/>
        </p:nvSpPr>
        <p:spPr bwMode="gray">
          <a:xfrm>
            <a:off x="8057920" y="5364007"/>
            <a:ext cx="4682838" cy="1200329"/>
          </a:xfrm>
          <a:prstGeom prst="rect">
            <a:avLst/>
          </a:prstGeom>
          <a:noFill/>
          <a:ln w="9525" algn="ctr">
            <a:noFill/>
            <a:miter lim="800000"/>
          </a:ln>
          <a:effectLst/>
        </p:spPr>
        <p:txBody>
          <a:bodyPr wrap="square">
            <a:spAutoFit/>
          </a:bodyPr>
          <a:lstStyle/>
          <a:p>
            <a:pPr algn="ctr">
              <a:spcBef>
                <a:spcPct val="50000"/>
              </a:spcBef>
            </a:pPr>
            <a:r>
              <a:rPr lang="en-US" b="1" i="1" dirty="0" err="1">
                <a:solidFill>
                  <a:srgbClr val="000000"/>
                </a:solidFill>
                <a:latin typeface="Arial" panose="020B0604020202020204" pitchFamily="34" charset="0"/>
                <a:cs typeface="Arial" panose="020B0604020202020204" pitchFamily="34" charset="0"/>
              </a:rPr>
              <a:t>Nguyễn</a:t>
            </a:r>
            <a:r>
              <a:rPr lang="en-US" b="1" i="1" dirty="0">
                <a:solidFill>
                  <a:srgbClr val="000000"/>
                </a:solidFill>
                <a:latin typeface="Arial" panose="020B0604020202020204" pitchFamily="34" charset="0"/>
                <a:cs typeface="Arial" panose="020B0604020202020204" pitchFamily="34" charset="0"/>
              </a:rPr>
              <a:t> </a:t>
            </a:r>
            <a:r>
              <a:rPr lang="en-US" b="1" i="1" dirty="0" err="1">
                <a:solidFill>
                  <a:srgbClr val="000000"/>
                </a:solidFill>
                <a:latin typeface="Arial" panose="020B0604020202020204" pitchFamily="34" charset="0"/>
                <a:cs typeface="Arial" panose="020B0604020202020204" pitchFamily="34" charset="0"/>
              </a:rPr>
              <a:t>Viết</a:t>
            </a:r>
            <a:r>
              <a:rPr lang="en-US" b="1" i="1" dirty="0">
                <a:solidFill>
                  <a:srgbClr val="000000"/>
                </a:solidFill>
                <a:latin typeface="Arial" panose="020B0604020202020204" pitchFamily="34" charset="0"/>
                <a:cs typeface="Arial" panose="020B0604020202020204" pitchFamily="34" charset="0"/>
              </a:rPr>
              <a:t> </a:t>
            </a:r>
            <a:r>
              <a:rPr lang="en-US" b="1" i="1" dirty="0" err="1">
                <a:solidFill>
                  <a:srgbClr val="000000"/>
                </a:solidFill>
                <a:latin typeface="Arial" panose="020B0604020202020204" pitchFamily="34" charset="0"/>
                <a:cs typeface="Arial" panose="020B0604020202020204" pitchFamily="34" charset="0"/>
              </a:rPr>
              <a:t>Biên</a:t>
            </a:r>
            <a:endParaRPr lang="en-US" b="1" i="1" dirty="0">
              <a:solidFill>
                <a:srgbClr val="000000"/>
              </a:solidFill>
              <a:latin typeface="Arial" panose="020B0604020202020204" pitchFamily="34" charset="0"/>
              <a:cs typeface="Arial" panose="020B0604020202020204" pitchFamily="34" charset="0"/>
            </a:endParaRPr>
          </a:p>
          <a:p>
            <a:pPr algn="ctr">
              <a:spcBef>
                <a:spcPct val="50000"/>
              </a:spcBef>
            </a:pPr>
            <a:r>
              <a:rPr lang="en-US" b="1" i="1" dirty="0">
                <a:solidFill>
                  <a:srgbClr val="000000"/>
                </a:solidFill>
                <a:latin typeface="Arial" panose="020B0604020202020204" pitchFamily="34" charset="0"/>
                <a:cs typeface="Arial" panose="020B0604020202020204" pitchFamily="34" charset="0"/>
              </a:rPr>
              <a:t>SV </a:t>
            </a:r>
            <a:r>
              <a:rPr lang="en-US" b="1" i="1" dirty="0" err="1">
                <a:solidFill>
                  <a:srgbClr val="000000"/>
                </a:solidFill>
                <a:latin typeface="Arial" panose="020B0604020202020204" pitchFamily="34" charset="0"/>
                <a:cs typeface="Arial" panose="020B0604020202020204" pitchFamily="34" charset="0"/>
              </a:rPr>
              <a:t>khoa</a:t>
            </a:r>
            <a:r>
              <a:rPr lang="en-US" b="1" i="1" dirty="0">
                <a:solidFill>
                  <a:srgbClr val="000000"/>
                </a:solidFill>
                <a:latin typeface="Arial" panose="020B0604020202020204" pitchFamily="34" charset="0"/>
                <a:cs typeface="Arial" panose="020B0604020202020204" pitchFamily="34" charset="0"/>
              </a:rPr>
              <a:t> </a:t>
            </a:r>
            <a:r>
              <a:rPr lang="en-US" b="1" i="1" dirty="0" err="1">
                <a:solidFill>
                  <a:srgbClr val="000000"/>
                </a:solidFill>
                <a:latin typeface="Arial" panose="020B0604020202020204" pitchFamily="34" charset="0"/>
                <a:cs typeface="Arial" panose="020B0604020202020204" pitchFamily="34" charset="0"/>
              </a:rPr>
              <a:t>Điện</a:t>
            </a:r>
            <a:r>
              <a:rPr lang="en-US" b="1" i="1" dirty="0">
                <a:solidFill>
                  <a:srgbClr val="000000"/>
                </a:solidFill>
                <a:latin typeface="Arial" panose="020B0604020202020204" pitchFamily="34" charset="0"/>
                <a:cs typeface="Arial" panose="020B0604020202020204" pitchFamily="34" charset="0"/>
              </a:rPr>
              <a:t> - </a:t>
            </a:r>
            <a:r>
              <a:rPr lang="en-US" b="1" i="1" dirty="0" err="1">
                <a:solidFill>
                  <a:srgbClr val="000000"/>
                </a:solidFill>
                <a:latin typeface="Arial" panose="020B0604020202020204" pitchFamily="34" charset="0"/>
                <a:cs typeface="Arial" panose="020B0604020202020204" pitchFamily="34" charset="0"/>
              </a:rPr>
              <a:t>tr</a:t>
            </a:r>
            <a:r>
              <a:rPr lang="vi-VN" b="1" i="1" dirty="0">
                <a:solidFill>
                  <a:srgbClr val="000000"/>
                </a:solidFill>
                <a:latin typeface="Arial" panose="020B0604020202020204" pitchFamily="34" charset="0"/>
                <a:cs typeface="Arial" panose="020B0604020202020204" pitchFamily="34" charset="0"/>
              </a:rPr>
              <a:t>ư</a:t>
            </a:r>
            <a:r>
              <a:rPr lang="en-US" b="1" i="1" dirty="0" err="1">
                <a:solidFill>
                  <a:srgbClr val="000000"/>
                </a:solidFill>
                <a:latin typeface="Arial" panose="020B0604020202020204" pitchFamily="34" charset="0"/>
                <a:cs typeface="Arial" panose="020B0604020202020204" pitchFamily="34" charset="0"/>
              </a:rPr>
              <a:t>ờng</a:t>
            </a:r>
            <a:r>
              <a:rPr lang="en-US" b="1" i="1" dirty="0">
                <a:solidFill>
                  <a:srgbClr val="000000"/>
                </a:solidFill>
                <a:latin typeface="Arial" panose="020B0604020202020204" pitchFamily="34" charset="0"/>
                <a:cs typeface="Arial" panose="020B0604020202020204" pitchFamily="34" charset="0"/>
              </a:rPr>
              <a:t> ĐHCN HN</a:t>
            </a:r>
          </a:p>
          <a:p>
            <a:pPr algn="ctr">
              <a:spcBef>
                <a:spcPct val="50000"/>
              </a:spcBef>
            </a:pPr>
            <a:r>
              <a:rPr lang="en-US" b="1" i="1" dirty="0" err="1">
                <a:solidFill>
                  <a:srgbClr val="000000"/>
                </a:solidFill>
                <a:latin typeface="Arial" panose="020B0604020202020204" pitchFamily="34" charset="0"/>
                <a:cs typeface="Arial" panose="020B0604020202020204" pitchFamily="34" charset="0"/>
              </a:rPr>
              <a:t>Tr</a:t>
            </a:r>
            <a:r>
              <a:rPr lang="vi-VN" b="1" i="1" dirty="0">
                <a:solidFill>
                  <a:srgbClr val="000000"/>
                </a:solidFill>
                <a:latin typeface="Arial" panose="020B0604020202020204" pitchFamily="34" charset="0"/>
                <a:cs typeface="Arial" panose="020B0604020202020204" pitchFamily="34" charset="0"/>
              </a:rPr>
              <a:t>ư</a:t>
            </a:r>
            <a:r>
              <a:rPr lang="en-US" b="1" i="1" dirty="0" err="1">
                <a:solidFill>
                  <a:srgbClr val="000000"/>
                </a:solidFill>
                <a:latin typeface="Arial" panose="020B0604020202020204" pitchFamily="34" charset="0"/>
                <a:cs typeface="Arial" panose="020B0604020202020204" pitchFamily="34" charset="0"/>
              </a:rPr>
              <a:t>ởng</a:t>
            </a:r>
            <a:r>
              <a:rPr lang="en-US" b="1" i="1" dirty="0">
                <a:solidFill>
                  <a:srgbClr val="000000"/>
                </a:solidFill>
                <a:latin typeface="Arial" panose="020B0604020202020204" pitchFamily="34" charset="0"/>
                <a:cs typeface="Arial" panose="020B0604020202020204" pitchFamily="34" charset="0"/>
              </a:rPr>
              <a:t> </a:t>
            </a:r>
            <a:r>
              <a:rPr lang="en-US" b="1" i="1" dirty="0" err="1">
                <a:solidFill>
                  <a:srgbClr val="000000"/>
                </a:solidFill>
                <a:latin typeface="Arial" panose="020B0604020202020204" pitchFamily="34" charset="0"/>
                <a:cs typeface="Arial" panose="020B0604020202020204" pitchFamily="34" charset="0"/>
              </a:rPr>
              <a:t>phòng</a:t>
            </a:r>
            <a:r>
              <a:rPr lang="en-US" b="1" i="1" dirty="0">
                <a:solidFill>
                  <a:srgbClr val="000000"/>
                </a:solidFill>
                <a:latin typeface="Arial" panose="020B0604020202020204" pitchFamily="34" charset="0"/>
                <a:cs typeface="Arial" panose="020B0604020202020204" pitchFamily="34" charset="0"/>
              </a:rPr>
              <a:t> KT - Panasonic</a:t>
            </a:r>
          </a:p>
        </p:txBody>
      </p:sp>
      <p:sp>
        <p:nvSpPr>
          <p:cNvPr id="14" name="Title 1"/>
          <p:cNvSpPr txBox="1"/>
          <p:nvPr/>
        </p:nvSpPr>
        <p:spPr>
          <a:xfrm>
            <a:off x="0" y="365175"/>
            <a:ext cx="11117722" cy="7288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Arial" panose="020B0604020202020204" pitchFamily="34" charset="0"/>
                <a:cs typeface="Arial" panose="020B0604020202020204" pitchFamily="34" charset="0"/>
              </a:rPr>
              <a:t>MỘT SỐ GƯƠNG MẶT TIÊU BIỂU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287075"/>
            <a:ext cx="2743200" cy="365125"/>
          </a:xfrm>
        </p:spPr>
        <p:txBody>
          <a:bodyPr/>
          <a:lstStyle/>
          <a:p>
            <a:fld id="{D99AEF3B-29D4-434B-9F92-C6C0E2C2BA30}" type="slidenum">
              <a:rPr lang="en-US" smtClean="0"/>
              <a:pPr/>
              <a:t>15</a:t>
            </a:fld>
            <a:endParaRPr lang="en-US"/>
          </a:p>
        </p:txBody>
      </p:sp>
      <p:pic>
        <p:nvPicPr>
          <p:cNvPr id="9" name="Picture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340128" y="3525914"/>
            <a:ext cx="2205408" cy="628919"/>
          </a:xfrm>
          <a:prstGeom prst="rect">
            <a:avLst/>
          </a:prstGeom>
        </p:spPr>
      </p:pic>
      <p:sp>
        <p:nvSpPr>
          <p:cNvPr id="10" name="Rectangle 9"/>
          <p:cNvSpPr txBox="1">
            <a:spLocks noChangeArrowheads="1"/>
          </p:cNvSpPr>
          <p:nvPr/>
        </p:nvSpPr>
        <p:spPr bwMode="auto">
          <a:xfrm>
            <a:off x="392581" y="1074168"/>
            <a:ext cx="6129694" cy="604843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SzPct val="85000"/>
              <a:buFont typeface="Wingdings" panose="05000000000000000000"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a:buNone/>
            </a:pPr>
            <a:r>
              <a:rPr lang="en-US"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300" b="0" kern="0" dirty="0" err="1">
                <a:solidFill>
                  <a:schemeClr val="tx1"/>
                </a:solidFill>
                <a:latin typeface="Arial" panose="020B0604020202020204" pitchFamily="34" charset="0"/>
                <a:cs typeface="Arial" panose="020B0604020202020204" pitchFamily="34" charset="0"/>
              </a:rPr>
              <a:t>Tên</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công</a:t>
            </a:r>
            <a:r>
              <a:rPr lang="en-US" sz="2300" b="0" kern="0" dirty="0">
                <a:solidFill>
                  <a:schemeClr val="tx1"/>
                </a:solidFill>
                <a:latin typeface="Arial" panose="020B0604020202020204" pitchFamily="34" charset="0"/>
                <a:cs typeface="Arial" panose="020B0604020202020204" pitchFamily="34" charset="0"/>
              </a:rPr>
              <a:t> ty: </a:t>
            </a:r>
            <a:r>
              <a:rPr lang="en-US" sz="2300" kern="0" dirty="0">
                <a:solidFill>
                  <a:schemeClr val="tx1"/>
                </a:solidFill>
                <a:latin typeface="Arial" panose="020B0604020202020204" pitchFamily="34" charset="0"/>
                <a:cs typeface="Arial" panose="020B0604020202020204" pitchFamily="34" charset="0"/>
              </a:rPr>
              <a:t>CÔNG TY CỔ PHẦN KARITSU</a:t>
            </a:r>
          </a:p>
          <a:p>
            <a:pPr marL="0" indent="0">
              <a:buNone/>
            </a:pPr>
            <a:r>
              <a:rPr lang="en-US"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300" b="0" kern="0" dirty="0" err="1">
                <a:solidFill>
                  <a:schemeClr val="tx1"/>
                </a:solidFill>
                <a:latin typeface="Arial" panose="020B0604020202020204" pitchFamily="34" charset="0"/>
                <a:cs typeface="Arial" panose="020B0604020202020204" pitchFamily="34" charset="0"/>
              </a:rPr>
              <a:t>Trụ</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sở</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chính</a:t>
            </a:r>
            <a:r>
              <a:rPr lang="en-US" sz="2300" b="0" kern="0" dirty="0">
                <a:solidFill>
                  <a:schemeClr val="tx1"/>
                </a:solidFill>
                <a:latin typeface="Arial" panose="020B0604020202020204" pitchFamily="34" charset="0"/>
                <a:cs typeface="Arial" panose="020B0604020202020204" pitchFamily="34" charset="0"/>
              </a:rPr>
              <a:t>: </a:t>
            </a:r>
            <a:r>
              <a:rPr lang="fi-FI" sz="2300" b="0" kern="0" dirty="0">
                <a:solidFill>
                  <a:schemeClr val="tx1"/>
                </a:solidFill>
                <a:latin typeface="Arial" panose="020B0604020202020204" pitchFamily="34" charset="0"/>
                <a:cs typeface="Arial" panose="020B0604020202020204" pitchFamily="34" charset="0"/>
              </a:rPr>
              <a:t>Aichi ken Anjo shi Mikaanjo cho 1-4-4</a:t>
            </a:r>
          </a:p>
          <a:p>
            <a:pPr marL="0" indent="0">
              <a:buNone/>
            </a:pPr>
            <a:r>
              <a:rPr lang="fi-FI"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fi-FI" sz="2300" b="0" kern="0" dirty="0">
                <a:solidFill>
                  <a:schemeClr val="tx1"/>
                </a:solidFill>
                <a:latin typeface="Arial" panose="020B0604020202020204" pitchFamily="34" charset="0"/>
                <a:cs typeface="Arial" panose="020B0604020202020204" pitchFamily="34" charset="0"/>
              </a:rPr>
              <a:t> Ngày thành lập: 28/02/1951</a:t>
            </a:r>
          </a:p>
          <a:p>
            <a:pPr marL="0" indent="0">
              <a:buNone/>
            </a:pPr>
            <a:r>
              <a:rPr lang="fi-FI"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fi-FI" sz="2300" b="0" kern="0" dirty="0">
                <a:solidFill>
                  <a:schemeClr val="tx1"/>
                </a:solidFill>
                <a:latin typeface="Arial" panose="020B0604020202020204" pitchFamily="34" charset="0"/>
                <a:cs typeface="Arial" panose="020B0604020202020204" pitchFamily="34" charset="0"/>
              </a:rPr>
              <a:t>Vốn điều lệ: 75,000,000 yên</a:t>
            </a:r>
          </a:p>
          <a:p>
            <a:pPr marL="0" indent="0">
              <a:buNone/>
            </a:pPr>
            <a:r>
              <a:rPr lang="fi-FI"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fi-FI" sz="2300" b="0" kern="0" dirty="0">
                <a:solidFill>
                  <a:schemeClr val="tx1"/>
                </a:solidFill>
                <a:latin typeface="Arial" panose="020B0604020202020204" pitchFamily="34" charset="0"/>
                <a:cs typeface="Arial" panose="020B0604020202020204" pitchFamily="34" charset="0"/>
              </a:rPr>
              <a:t> Số l</a:t>
            </a:r>
            <a:r>
              <a:rPr lang="vi-VN" sz="2300" b="0" kern="0" dirty="0">
                <a:solidFill>
                  <a:schemeClr val="tx1"/>
                </a:solidFill>
                <a:latin typeface="Arial" panose="020B0604020202020204" pitchFamily="34" charset="0"/>
                <a:cs typeface="Arial" panose="020B0604020202020204" pitchFamily="34" charset="0"/>
              </a:rPr>
              <a:t>ư</a:t>
            </a:r>
            <a:r>
              <a:rPr lang="en-US" sz="2300" b="0" kern="0" dirty="0" err="1">
                <a:solidFill>
                  <a:schemeClr val="tx1"/>
                </a:solidFill>
                <a:latin typeface="Arial" panose="020B0604020202020204" pitchFamily="34" charset="0"/>
                <a:cs typeface="Arial" panose="020B0604020202020204" pitchFamily="34" charset="0"/>
              </a:rPr>
              <a:t>ợng</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nhân</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viên</a:t>
            </a:r>
            <a:r>
              <a:rPr lang="en-US" sz="2300" b="0" kern="0" dirty="0">
                <a:solidFill>
                  <a:schemeClr val="tx1"/>
                </a:solidFill>
                <a:latin typeface="Arial" panose="020B0604020202020204" pitchFamily="34" charset="0"/>
                <a:cs typeface="Arial" panose="020B0604020202020204" pitchFamily="34" charset="0"/>
              </a:rPr>
              <a:t>: 2,430 </a:t>
            </a:r>
            <a:r>
              <a:rPr lang="en-US" sz="2300" b="0" kern="0" dirty="0" err="1">
                <a:solidFill>
                  <a:schemeClr val="tx1"/>
                </a:solidFill>
                <a:latin typeface="Arial" panose="020B0604020202020204" pitchFamily="34" charset="0"/>
                <a:cs typeface="Arial" panose="020B0604020202020204" pitchFamily="34" charset="0"/>
              </a:rPr>
              <a:t>nhân</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viên</a:t>
            </a:r>
            <a:endParaRPr lang="fi-FI" sz="2300" b="0" kern="0" dirty="0">
              <a:solidFill>
                <a:schemeClr val="tx1"/>
              </a:solidFill>
              <a:latin typeface="Arial" panose="020B0604020202020204" pitchFamily="34" charset="0"/>
              <a:cs typeface="Arial" panose="020B0604020202020204" pitchFamily="34" charset="0"/>
            </a:endParaRPr>
          </a:p>
          <a:p>
            <a:pPr marL="0" indent="0">
              <a:buNone/>
            </a:pPr>
            <a:r>
              <a:rPr lang="fi-FI"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fi-FI" sz="2300" b="0" kern="0" dirty="0">
                <a:solidFill>
                  <a:schemeClr val="tx1"/>
                </a:solidFill>
                <a:latin typeface="Arial" panose="020B0604020202020204" pitchFamily="34" charset="0"/>
                <a:cs typeface="Arial" panose="020B0604020202020204" pitchFamily="34" charset="0"/>
              </a:rPr>
              <a:t> Lĩnh v</a:t>
            </a:r>
            <a:r>
              <a:rPr lang="en-US" sz="2300" b="0" kern="0" dirty="0" err="1">
                <a:solidFill>
                  <a:schemeClr val="tx1"/>
                </a:solidFill>
                <a:latin typeface="Arial" panose="020B0604020202020204" pitchFamily="34" charset="0"/>
                <a:cs typeface="Arial" panose="020B0604020202020204" pitchFamily="34" charset="0"/>
              </a:rPr>
              <a:t>ực</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sản</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xuất</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Vận</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tải</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xuất</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nhập</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khẩu</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quản</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lý</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kho</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đóng</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gói</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sản</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xuất</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linh</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kiện</a:t>
            </a:r>
            <a:r>
              <a:rPr lang="en-US" sz="2300" b="0" kern="0" dirty="0">
                <a:solidFill>
                  <a:schemeClr val="tx1"/>
                </a:solidFill>
                <a:latin typeface="Arial" panose="020B0604020202020204" pitchFamily="34" charset="0"/>
                <a:cs typeface="Arial" panose="020B0604020202020204" pitchFamily="34" charset="0"/>
              </a:rPr>
              <a:t> ô </a:t>
            </a:r>
            <a:r>
              <a:rPr lang="en-US" sz="2300" b="0" kern="0" dirty="0" err="1">
                <a:solidFill>
                  <a:schemeClr val="tx1"/>
                </a:solidFill>
                <a:latin typeface="Arial" panose="020B0604020202020204" pitchFamily="34" charset="0"/>
                <a:cs typeface="Arial" panose="020B0604020202020204" pitchFamily="34" charset="0"/>
              </a:rPr>
              <a:t>tô</a:t>
            </a:r>
            <a:r>
              <a:rPr lang="en-US" sz="2300" b="0" kern="0" dirty="0">
                <a:solidFill>
                  <a:schemeClr val="tx1"/>
                </a:solidFill>
                <a:latin typeface="Arial" panose="020B0604020202020204" pitchFamily="34" charset="0"/>
                <a:cs typeface="Arial" panose="020B0604020202020204" pitchFamily="34" charset="0"/>
              </a:rPr>
              <a:t>…</a:t>
            </a:r>
          </a:p>
          <a:p>
            <a:pPr marL="0" indent="0">
              <a:buNone/>
            </a:pPr>
            <a:r>
              <a:rPr lang="en-US"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300" b="0" kern="0" dirty="0">
                <a:solidFill>
                  <a:schemeClr val="tx1"/>
                </a:solidFill>
                <a:latin typeface="Arial" panose="020B0604020202020204" pitchFamily="34" charset="0"/>
                <a:cs typeface="Arial" panose="020B0604020202020204" pitchFamily="34" charset="0"/>
              </a:rPr>
              <a:t>Chi </a:t>
            </a:r>
            <a:r>
              <a:rPr lang="en-US" sz="2300" b="0" kern="0" dirty="0" err="1">
                <a:solidFill>
                  <a:schemeClr val="tx1"/>
                </a:solidFill>
                <a:latin typeface="Arial" panose="020B0604020202020204" pitchFamily="34" charset="0"/>
                <a:cs typeface="Arial" panose="020B0604020202020204" pitchFamily="34" charset="0"/>
              </a:rPr>
              <a:t>nhánh</a:t>
            </a:r>
            <a:r>
              <a:rPr lang="en-US" sz="2300" b="0" kern="0" dirty="0">
                <a:solidFill>
                  <a:schemeClr val="tx1"/>
                </a:solidFill>
                <a:latin typeface="Arial" panose="020B0604020202020204" pitchFamily="34" charset="0"/>
                <a:cs typeface="Arial" panose="020B0604020202020204" pitchFamily="34" charset="0"/>
              </a:rPr>
              <a:t>: Hokkaido, Ibaraki, Kanagawa, Shizuoka, Mie, Hiroshima, Osaka, </a:t>
            </a:r>
            <a:r>
              <a:rPr lang="en-US" sz="2300" b="0" kern="0" dirty="0" err="1">
                <a:solidFill>
                  <a:schemeClr val="tx1"/>
                </a:solidFill>
                <a:latin typeface="Arial" panose="020B0604020202020204" pitchFamily="34" charset="0"/>
                <a:cs typeface="Arial" panose="020B0604020202020204" pitchFamily="34" charset="0"/>
              </a:rPr>
              <a:t>Fukouka</a:t>
            </a:r>
            <a:r>
              <a:rPr lang="en-US" sz="2300" b="0" kern="0" dirty="0">
                <a:solidFill>
                  <a:schemeClr val="tx1"/>
                </a:solidFill>
                <a:latin typeface="Arial" panose="020B0604020202020204" pitchFamily="34" charset="0"/>
                <a:cs typeface="Arial" panose="020B0604020202020204" pitchFamily="34" charset="0"/>
              </a:rPr>
              <a:t>…</a:t>
            </a:r>
          </a:p>
          <a:p>
            <a:pPr marL="0" indent="0">
              <a:buNone/>
            </a:pPr>
            <a:r>
              <a:rPr lang="en-US"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300" b="0" kern="0" dirty="0" err="1">
                <a:solidFill>
                  <a:schemeClr val="tx1"/>
                </a:solidFill>
                <a:latin typeface="Arial" panose="020B0604020202020204" pitchFamily="34" charset="0"/>
                <a:cs typeface="Arial" panose="020B0604020202020204" pitchFamily="34" charset="0"/>
              </a:rPr>
              <a:t>Vị</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trí</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tuyển</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dụng</a:t>
            </a:r>
            <a:r>
              <a:rPr lang="en-US" sz="2300" b="0" kern="0" dirty="0">
                <a:solidFill>
                  <a:schemeClr val="tx1"/>
                </a:solidFill>
                <a:latin typeface="Arial" panose="020B0604020202020204" pitchFamily="34" charset="0"/>
                <a:cs typeface="Arial" panose="020B0604020202020204" pitchFamily="34" charset="0"/>
              </a:rPr>
              <a:t>: </a:t>
            </a:r>
            <a:r>
              <a:rPr lang="en-US" sz="2300" kern="0" dirty="0">
                <a:solidFill>
                  <a:schemeClr val="tx1"/>
                </a:solidFill>
                <a:latin typeface="Arial" panose="020B0604020202020204" pitchFamily="34" charset="0"/>
                <a:cs typeface="Arial" panose="020B0604020202020204" pitchFamily="34" charset="0"/>
              </a:rPr>
              <a:t>Gia </a:t>
            </a:r>
            <a:r>
              <a:rPr lang="en-US" sz="2300" kern="0" dirty="0" err="1">
                <a:solidFill>
                  <a:schemeClr val="tx1"/>
                </a:solidFill>
                <a:latin typeface="Arial" panose="020B0604020202020204" pitchFamily="34" charset="0"/>
                <a:cs typeface="Arial" panose="020B0604020202020204" pitchFamily="34" charset="0"/>
              </a:rPr>
              <a:t>công</a:t>
            </a:r>
            <a:r>
              <a:rPr lang="en-US" sz="2300" kern="0" dirty="0">
                <a:solidFill>
                  <a:schemeClr val="tx1"/>
                </a:solidFill>
                <a:latin typeface="Arial" panose="020B0604020202020204" pitchFamily="34" charset="0"/>
                <a:cs typeface="Arial" panose="020B0604020202020204" pitchFamily="34" charset="0"/>
              </a:rPr>
              <a:t> </a:t>
            </a:r>
            <a:r>
              <a:rPr lang="en-US" sz="2300" kern="0" dirty="0" err="1">
                <a:solidFill>
                  <a:schemeClr val="tx1"/>
                </a:solidFill>
                <a:latin typeface="Arial" panose="020B0604020202020204" pitchFamily="34" charset="0"/>
                <a:cs typeface="Arial" panose="020B0604020202020204" pitchFamily="34" charset="0"/>
              </a:rPr>
              <a:t>kim</a:t>
            </a:r>
            <a:r>
              <a:rPr lang="en-US" sz="2300" kern="0" dirty="0">
                <a:solidFill>
                  <a:schemeClr val="tx1"/>
                </a:solidFill>
                <a:latin typeface="Arial" panose="020B0604020202020204" pitchFamily="34" charset="0"/>
                <a:cs typeface="Arial" panose="020B0604020202020204" pitchFamily="34" charset="0"/>
              </a:rPr>
              <a:t> </a:t>
            </a:r>
            <a:r>
              <a:rPr lang="en-US" sz="2300" kern="0" dirty="0" err="1">
                <a:solidFill>
                  <a:schemeClr val="tx1"/>
                </a:solidFill>
                <a:latin typeface="Arial" panose="020B0604020202020204" pitchFamily="34" charset="0"/>
                <a:cs typeface="Arial" panose="020B0604020202020204" pitchFamily="34" charset="0"/>
              </a:rPr>
              <a:t>loại</a:t>
            </a:r>
            <a:r>
              <a:rPr lang="en-US" sz="2300" kern="0" dirty="0">
                <a:solidFill>
                  <a:schemeClr val="tx1"/>
                </a:solidFill>
                <a:latin typeface="Arial" panose="020B0604020202020204" pitchFamily="34" charset="0"/>
                <a:cs typeface="Arial" panose="020B0604020202020204" pitchFamily="34" charset="0"/>
              </a:rPr>
              <a:t> </a:t>
            </a:r>
            <a:r>
              <a:rPr lang="en-US" sz="2300" b="0" kern="0" dirty="0">
                <a:solidFill>
                  <a:schemeClr val="tx1"/>
                </a:solidFill>
                <a:latin typeface="Arial" panose="020B0604020202020204" pitchFamily="34" charset="0"/>
                <a:cs typeface="Arial" panose="020B0604020202020204" pitchFamily="34" charset="0"/>
              </a:rPr>
              <a:t>(</a:t>
            </a:r>
            <a:r>
              <a:rPr lang="en-US" sz="2300" b="0" kern="0" dirty="0" err="1">
                <a:solidFill>
                  <a:schemeClr val="tx1"/>
                </a:solidFill>
                <a:latin typeface="Arial" panose="020B0604020202020204" pitchFamily="34" charset="0"/>
                <a:cs typeface="Arial" panose="020B0604020202020204" pitchFamily="34" charset="0"/>
              </a:rPr>
              <a:t>uốn</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và</a:t>
            </a:r>
            <a:r>
              <a:rPr lang="en-US" sz="2300" b="0" kern="0" dirty="0">
                <a:solidFill>
                  <a:schemeClr val="tx1"/>
                </a:solidFill>
                <a:latin typeface="Arial" panose="020B0604020202020204" pitchFamily="34" charset="0"/>
                <a:cs typeface="Arial" panose="020B0604020202020204" pitchFamily="34" charset="0"/>
              </a:rPr>
              <a:t> </a:t>
            </a:r>
            <a:r>
              <a:rPr lang="en-US" sz="2300" kern="0" dirty="0" err="1">
                <a:solidFill>
                  <a:schemeClr val="tx1"/>
                </a:solidFill>
                <a:latin typeface="Arial" panose="020B0604020202020204" pitchFamily="34" charset="0"/>
                <a:cs typeface="Arial" panose="020B0604020202020204" pitchFamily="34" charset="0"/>
              </a:rPr>
              <a:t>Quản</a:t>
            </a:r>
            <a:r>
              <a:rPr lang="en-US" sz="2300" kern="0" dirty="0">
                <a:solidFill>
                  <a:schemeClr val="tx1"/>
                </a:solidFill>
                <a:latin typeface="Arial" panose="020B0604020202020204" pitchFamily="34" charset="0"/>
                <a:cs typeface="Arial" panose="020B0604020202020204" pitchFamily="34" charset="0"/>
              </a:rPr>
              <a:t> </a:t>
            </a:r>
            <a:r>
              <a:rPr lang="en-US" sz="2300" kern="0" dirty="0" err="1">
                <a:solidFill>
                  <a:schemeClr val="tx1"/>
                </a:solidFill>
                <a:latin typeface="Arial" panose="020B0604020202020204" pitchFamily="34" charset="0"/>
                <a:cs typeface="Arial" panose="020B0604020202020204" pitchFamily="34" charset="0"/>
              </a:rPr>
              <a:t>lý</a:t>
            </a:r>
            <a:r>
              <a:rPr lang="en-US" sz="2300" kern="0" dirty="0">
                <a:solidFill>
                  <a:schemeClr val="tx1"/>
                </a:solidFill>
                <a:latin typeface="Arial" panose="020B0604020202020204" pitchFamily="34" charset="0"/>
                <a:cs typeface="Arial" panose="020B0604020202020204" pitchFamily="34" charset="0"/>
              </a:rPr>
              <a:t> </a:t>
            </a:r>
            <a:r>
              <a:rPr lang="en-US" sz="2300" kern="0" dirty="0" err="1">
                <a:solidFill>
                  <a:schemeClr val="tx1"/>
                </a:solidFill>
                <a:latin typeface="Arial" panose="020B0604020202020204" pitchFamily="34" charset="0"/>
                <a:cs typeface="Arial" panose="020B0604020202020204" pitchFamily="34" charset="0"/>
              </a:rPr>
              <a:t>kho</a:t>
            </a:r>
            <a:endParaRPr lang="en-US" sz="2300" b="0" kern="0" dirty="0">
              <a:latin typeface="Arial" panose="020B0604020202020204" pitchFamily="34" charset="0"/>
              <a:cs typeface="Arial" panose="020B0604020202020204" pitchFamily="34" charset="0"/>
            </a:endParaRPr>
          </a:p>
        </p:txBody>
      </p:sp>
      <p:sp>
        <p:nvSpPr>
          <p:cNvPr id="11" name="Title 1"/>
          <p:cNvSpPr txBox="1"/>
          <p:nvPr/>
        </p:nvSpPr>
        <p:spPr>
          <a:xfrm>
            <a:off x="3666083" y="392933"/>
            <a:ext cx="5499343" cy="488086"/>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CÔNG TY TIẾP NHẬN</a:t>
            </a:r>
          </a:p>
        </p:txBody>
      </p:sp>
      <p:sp>
        <p:nvSpPr>
          <p:cNvPr id="12" name="AutoShape 7"/>
          <p:cNvSpPr>
            <a:spLocks noChangeArrowheads="1"/>
          </p:cNvSpPr>
          <p:nvPr/>
        </p:nvSpPr>
        <p:spPr bwMode="ltGray">
          <a:xfrm>
            <a:off x="7078576" y="1207811"/>
            <a:ext cx="1902141" cy="1655707"/>
          </a:xfrm>
          <a:prstGeom prst="roundRect">
            <a:avLst>
              <a:gd name="adj" fmla="val 11921"/>
            </a:avLst>
          </a:prstGeom>
          <a:blipFill>
            <a:blip r:embed="rId3" cstate="print"/>
            <a:stretch>
              <a:fillRect/>
            </a:stretch>
          </a:blipFill>
          <a:ln w="25400">
            <a:solidFill>
              <a:srgbClr val="FFFFFF"/>
            </a:solidFill>
            <a:round/>
          </a:ln>
          <a:effectLst>
            <a:outerShdw dist="53882" dir="2700000" algn="ctr" rotWithShape="0">
              <a:srgbClr val="000000">
                <a:alpha val="50000"/>
              </a:srgbClr>
            </a:outerShdw>
          </a:effectLst>
        </p:spPr>
        <p:txBody>
          <a:bodyPr wrap="none" anchor="ctr"/>
          <a:lstStyle/>
          <a:p>
            <a:endParaRPr lang="en-US" dirty="0"/>
          </a:p>
        </p:txBody>
      </p:sp>
      <p:grpSp>
        <p:nvGrpSpPr>
          <p:cNvPr id="13" name="Group 10"/>
          <p:cNvGrpSpPr/>
          <p:nvPr/>
        </p:nvGrpSpPr>
        <p:grpSpPr bwMode="auto">
          <a:xfrm>
            <a:off x="10295644" y="3036215"/>
            <a:ext cx="1854200" cy="1707515"/>
            <a:chOff x="4320" y="1152"/>
            <a:chExt cx="414" cy="402"/>
          </a:xfrm>
          <a:blipFill rotWithShape="1">
            <a:blip r:embed="rId4"/>
            <a:stretch>
              <a:fillRect l="-17000" r="-17000"/>
            </a:stretch>
          </a:blipFill>
        </p:grpSpPr>
        <p:sp>
          <p:nvSpPr>
            <p:cNvPr id="14" name="AutoShape 11"/>
            <p:cNvSpPr>
              <a:spLocks noChangeArrowheads="1"/>
            </p:cNvSpPr>
            <p:nvPr/>
          </p:nvSpPr>
          <p:spPr bwMode="ltGray">
            <a:xfrm>
              <a:off x="4320" y="1152"/>
              <a:ext cx="414" cy="402"/>
            </a:xfrm>
            <a:prstGeom prst="roundRect">
              <a:avLst>
                <a:gd name="adj" fmla="val 11921"/>
              </a:avLst>
            </a:prstGeom>
            <a:grpFill/>
            <a:ln w="25400">
              <a:solidFill>
                <a:srgbClr val="FFFFFF"/>
              </a:solidFill>
              <a:round/>
            </a:ln>
            <a:effectLst>
              <a:outerShdw dist="53882" dir="2700000" algn="ctr" rotWithShape="0">
                <a:srgbClr val="000000">
                  <a:alpha val="50000"/>
                </a:srgbClr>
              </a:outerShdw>
            </a:effectLst>
          </p:spPr>
          <p:txBody>
            <a:bodyPr wrap="none" anchor="ctr"/>
            <a:lstStyle/>
            <a:p>
              <a:endParaRPr lang="en-US"/>
            </a:p>
          </p:txBody>
        </p:sp>
        <p:sp>
          <p:nvSpPr>
            <p:cNvPr id="15" name="Freeform 12"/>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ln>
          </p:spPr>
          <p:txBody>
            <a:bodyPr/>
            <a:lstStyle/>
            <a:p>
              <a:endParaRPr lang="en-US"/>
            </a:p>
          </p:txBody>
        </p:sp>
      </p:grpSp>
      <p:sp>
        <p:nvSpPr>
          <p:cNvPr id="16" name="AutoShape 14"/>
          <p:cNvSpPr>
            <a:spLocks noChangeArrowheads="1"/>
          </p:cNvSpPr>
          <p:nvPr/>
        </p:nvSpPr>
        <p:spPr bwMode="ltGray">
          <a:xfrm>
            <a:off x="6305364" y="3110840"/>
            <a:ext cx="1902141" cy="1697367"/>
          </a:xfrm>
          <a:prstGeom prst="roundRect">
            <a:avLst>
              <a:gd name="adj" fmla="val 11921"/>
            </a:avLst>
          </a:prstGeom>
          <a:blipFill rotWithShape="1">
            <a:blip r:embed="rId5"/>
            <a:stretch>
              <a:fillRect l="-17000" r="-17000"/>
            </a:stretch>
          </a:blipFill>
          <a:ln w="25400">
            <a:solidFill>
              <a:srgbClr val="FFFFFF"/>
            </a:solidFill>
            <a:round/>
          </a:ln>
          <a:effectLst>
            <a:outerShdw dist="53882" dir="2700000" algn="ctr" rotWithShape="0">
              <a:srgbClr val="000000">
                <a:alpha val="50000"/>
              </a:srgbClr>
            </a:outerShdw>
          </a:effectLst>
        </p:spPr>
        <p:txBody>
          <a:bodyPr wrap="none" anchor="ctr"/>
          <a:lstStyle/>
          <a:p>
            <a:endParaRPr lang="en-US" dirty="0"/>
          </a:p>
        </p:txBody>
      </p:sp>
      <p:sp>
        <p:nvSpPr>
          <p:cNvPr id="17" name="AutoShape 7"/>
          <p:cNvSpPr>
            <a:spLocks noChangeArrowheads="1"/>
          </p:cNvSpPr>
          <p:nvPr/>
        </p:nvSpPr>
        <p:spPr bwMode="ltGray">
          <a:xfrm>
            <a:off x="9307175" y="1187617"/>
            <a:ext cx="1950003" cy="1697368"/>
          </a:xfrm>
          <a:prstGeom prst="roundRect">
            <a:avLst>
              <a:gd name="adj" fmla="val 11921"/>
            </a:avLst>
          </a:prstGeom>
          <a:blipFill>
            <a:blip r:embed="rId6" cstate="print"/>
            <a:stretch>
              <a:fillRect/>
            </a:stretch>
          </a:blipFill>
          <a:ln w="25400">
            <a:solidFill>
              <a:srgbClr val="FFFFFF"/>
            </a:solidFill>
            <a:round/>
          </a:ln>
          <a:effectLst>
            <a:outerShdw dist="53882" dir="2700000" algn="ctr" rotWithShape="0">
              <a:srgbClr val="000000">
                <a:alpha val="50000"/>
              </a:srgbClr>
            </a:outerShdw>
          </a:effectLst>
        </p:spPr>
        <p:txBody>
          <a:bodyPr wrap="none" anchor="ctr"/>
          <a:lstStyle/>
          <a:p>
            <a:endParaRPr lang="en-US" dirty="0"/>
          </a:p>
        </p:txBody>
      </p:sp>
      <p:grpSp>
        <p:nvGrpSpPr>
          <p:cNvPr id="18" name="Group 10"/>
          <p:cNvGrpSpPr/>
          <p:nvPr/>
        </p:nvGrpSpPr>
        <p:grpSpPr bwMode="auto">
          <a:xfrm>
            <a:off x="7194645" y="5000906"/>
            <a:ext cx="1859915" cy="1635422"/>
            <a:chOff x="4320" y="1152"/>
            <a:chExt cx="414" cy="402"/>
          </a:xfrm>
          <a:blipFill rotWithShape="1">
            <a:blip r:embed="rId7"/>
            <a:stretch>
              <a:fillRect l="-17000" r="-17000"/>
            </a:stretch>
          </a:blipFill>
        </p:grpSpPr>
        <p:sp>
          <p:nvSpPr>
            <p:cNvPr id="19" name="AutoShape 11"/>
            <p:cNvSpPr>
              <a:spLocks noChangeArrowheads="1"/>
            </p:cNvSpPr>
            <p:nvPr/>
          </p:nvSpPr>
          <p:spPr bwMode="ltGray">
            <a:xfrm>
              <a:off x="4320" y="1152"/>
              <a:ext cx="414" cy="402"/>
            </a:xfrm>
            <a:prstGeom prst="roundRect">
              <a:avLst>
                <a:gd name="adj" fmla="val 11921"/>
              </a:avLst>
            </a:prstGeom>
            <a:grpFill/>
            <a:ln w="25400">
              <a:solidFill>
                <a:srgbClr val="FFFFFF"/>
              </a:solidFill>
              <a:round/>
            </a:ln>
            <a:effectLst>
              <a:outerShdw dist="53882" dir="2700000" algn="ctr" rotWithShape="0">
                <a:srgbClr val="000000">
                  <a:alpha val="50000"/>
                </a:srgbClr>
              </a:outerShdw>
            </a:effectLst>
          </p:spPr>
          <p:txBody>
            <a:bodyPr wrap="none" anchor="ctr"/>
            <a:lstStyle/>
            <a:p>
              <a:endParaRPr lang="en-US"/>
            </a:p>
          </p:txBody>
        </p:sp>
        <p:sp>
          <p:nvSpPr>
            <p:cNvPr id="20" name="Freeform 12"/>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ln>
          </p:spPr>
          <p:txBody>
            <a:bodyPr/>
            <a:lstStyle/>
            <a:p>
              <a:endParaRPr lang="en-US"/>
            </a:p>
          </p:txBody>
        </p:sp>
      </p:grpSp>
      <p:sp>
        <p:nvSpPr>
          <p:cNvPr id="21" name="AutoShape 14"/>
          <p:cNvSpPr>
            <a:spLocks noChangeArrowheads="1"/>
          </p:cNvSpPr>
          <p:nvPr/>
        </p:nvSpPr>
        <p:spPr bwMode="ltGray">
          <a:xfrm>
            <a:off x="9422860" y="5037100"/>
            <a:ext cx="1951355" cy="1599227"/>
          </a:xfrm>
          <a:prstGeom prst="roundRect">
            <a:avLst>
              <a:gd name="adj" fmla="val 11921"/>
            </a:avLst>
          </a:prstGeom>
          <a:blipFill rotWithShape="1">
            <a:blip r:embed="rId8"/>
            <a:stretch>
              <a:fillRect l="-17000" r="-17000"/>
            </a:stretch>
          </a:blipFill>
          <a:ln w="25400">
            <a:solidFill>
              <a:srgbClr val="FFFFFF"/>
            </a:solidFill>
            <a:round/>
          </a:ln>
          <a:effectLst>
            <a:outerShdw dist="53882" dir="2700000" algn="ctr" rotWithShape="0">
              <a:srgbClr val="000000">
                <a:alpha val="50000"/>
              </a:srgbClr>
            </a:outerShdw>
          </a:effectLst>
        </p:spPr>
        <p:txBody>
          <a:bodyPr wrap="none" anchor="ctr"/>
          <a:lstStyle/>
          <a:p>
            <a:endParaRPr lang="en-US" dirty="0"/>
          </a:p>
        </p:txBody>
      </p:sp>
      <p:sp>
        <p:nvSpPr>
          <p:cNvPr id="22" name="Slide Number Placeholder 17"/>
          <p:cNvSpPr txBox="1">
            <a:spLocks/>
          </p:cNvSpPr>
          <p:nvPr/>
        </p:nvSpPr>
        <p:spPr>
          <a:xfrm>
            <a:off x="8763000" y="6439475"/>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C7CD3CF-8243-4EEC-A01E-6F438645B60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9AEF3B-29D4-434B-9F92-C6C0E2C2BA30}" type="slidenum">
              <a:rPr lang="en-US" smtClean="0"/>
              <a:pPr/>
              <a:t>16</a:t>
            </a:fld>
            <a:endParaRPr lang="en-US"/>
          </a:p>
        </p:txBody>
      </p:sp>
      <p:sp>
        <p:nvSpPr>
          <p:cNvPr id="5" name="Rectangle 9"/>
          <p:cNvSpPr txBox="1">
            <a:spLocks noChangeArrowheads="1"/>
          </p:cNvSpPr>
          <p:nvPr/>
        </p:nvSpPr>
        <p:spPr bwMode="auto">
          <a:xfrm>
            <a:off x="439562" y="1147920"/>
            <a:ext cx="5720348" cy="571519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SzPct val="85000"/>
              <a:buFont typeface="Wingdings" panose="05000000000000000000"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a:lstStyle>
          <a:p>
            <a:pPr marL="0" indent="0">
              <a:buNone/>
            </a:pPr>
            <a:r>
              <a:rPr lang="en-US"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300" b="0" kern="0" dirty="0" err="1">
                <a:solidFill>
                  <a:schemeClr val="tx1"/>
                </a:solidFill>
                <a:latin typeface="Arial" panose="020B0604020202020204" pitchFamily="34" charset="0"/>
                <a:cs typeface="Arial" panose="020B0604020202020204" pitchFamily="34" charset="0"/>
              </a:rPr>
              <a:t>Tên</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công</a:t>
            </a:r>
            <a:r>
              <a:rPr lang="en-US" sz="2300" b="0" kern="0" dirty="0">
                <a:solidFill>
                  <a:schemeClr val="tx1"/>
                </a:solidFill>
                <a:latin typeface="Arial" panose="020B0604020202020204" pitchFamily="34" charset="0"/>
                <a:cs typeface="Arial" panose="020B0604020202020204" pitchFamily="34" charset="0"/>
              </a:rPr>
              <a:t> ty:</a:t>
            </a:r>
            <a:r>
              <a:rPr lang="en-US" sz="2300" kern="0" dirty="0">
                <a:solidFill>
                  <a:schemeClr val="tx1"/>
                </a:solidFill>
                <a:latin typeface="Arial" panose="020B0604020202020204" pitchFamily="34" charset="0"/>
                <a:cs typeface="Arial" panose="020B0604020202020204" pitchFamily="34" charset="0"/>
              </a:rPr>
              <a:t> CÔNG TY CỔ PHẦN VANTEC</a:t>
            </a:r>
          </a:p>
          <a:p>
            <a:pPr marL="0" indent="0">
              <a:buNone/>
            </a:pPr>
            <a:r>
              <a:rPr lang="en-US"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300" b="0" kern="0" dirty="0" err="1">
                <a:solidFill>
                  <a:schemeClr val="tx1"/>
                </a:solidFill>
                <a:latin typeface="Arial" panose="020B0604020202020204" pitchFamily="34" charset="0"/>
                <a:cs typeface="Arial" panose="020B0604020202020204" pitchFamily="34" charset="0"/>
              </a:rPr>
              <a:t>Trụ</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sở</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chính</a:t>
            </a:r>
            <a:r>
              <a:rPr lang="en-US" sz="2300" b="0" kern="0" dirty="0">
                <a:solidFill>
                  <a:schemeClr val="tx1"/>
                </a:solidFill>
                <a:latin typeface="Arial" panose="020B0604020202020204" pitchFamily="34" charset="0"/>
                <a:cs typeface="Arial" panose="020B0604020202020204" pitchFamily="34" charset="0"/>
              </a:rPr>
              <a:t>: </a:t>
            </a:r>
            <a:r>
              <a:rPr lang="en-US" sz="2300" b="0" dirty="0">
                <a:solidFill>
                  <a:schemeClr val="tx1"/>
                </a:solidFill>
                <a:latin typeface="Arial" panose="020B0604020202020204" pitchFamily="34" charset="0"/>
                <a:cs typeface="Arial" panose="020B0604020202020204" pitchFamily="34" charset="0"/>
              </a:rPr>
              <a:t>Yokohama-</a:t>
            </a:r>
            <a:r>
              <a:rPr lang="en-US" sz="2300" b="0" dirty="0" err="1">
                <a:solidFill>
                  <a:schemeClr val="tx1"/>
                </a:solidFill>
                <a:latin typeface="Arial" panose="020B0604020202020204" pitchFamily="34" charset="0"/>
                <a:cs typeface="Arial" panose="020B0604020202020204" pitchFamily="34" charset="0"/>
              </a:rPr>
              <a:t>shi</a:t>
            </a:r>
            <a:r>
              <a:rPr lang="en-US" sz="2300" b="0" dirty="0">
                <a:solidFill>
                  <a:schemeClr val="tx1"/>
                </a:solidFill>
                <a:latin typeface="Arial" panose="020B0604020202020204" pitchFamily="34" charset="0"/>
                <a:cs typeface="Arial" panose="020B0604020202020204" pitchFamily="34" charset="0"/>
              </a:rPr>
              <a:t>, Kanagawa-ken 3 - </a:t>
            </a:r>
            <a:r>
              <a:rPr lang="en-US" sz="2300" b="0" dirty="0" err="1">
                <a:solidFill>
                  <a:schemeClr val="tx1"/>
                </a:solidFill>
                <a:latin typeface="Arial" panose="020B0604020202020204" pitchFamily="34" charset="0"/>
                <a:cs typeface="Arial" panose="020B0604020202020204" pitchFamily="34" charset="0"/>
              </a:rPr>
              <a:t>chome</a:t>
            </a:r>
            <a:r>
              <a:rPr lang="en-US" sz="2300" b="0" dirty="0">
                <a:solidFill>
                  <a:schemeClr val="tx1"/>
                </a:solidFill>
                <a:latin typeface="Arial" panose="020B0604020202020204" pitchFamily="34" charset="0"/>
                <a:cs typeface="Arial" panose="020B0604020202020204" pitchFamily="34" charset="0"/>
              </a:rPr>
              <a:t> Moriya </a:t>
            </a:r>
            <a:r>
              <a:rPr lang="en-US" sz="2300" b="0" dirty="0" err="1">
                <a:solidFill>
                  <a:schemeClr val="tx1"/>
                </a:solidFill>
                <a:latin typeface="Arial" panose="020B0604020202020204" pitchFamily="34" charset="0"/>
                <a:cs typeface="Arial" panose="020B0604020202020204" pitchFamily="34" charset="0"/>
              </a:rPr>
              <a:t>cho</a:t>
            </a:r>
            <a:r>
              <a:rPr lang="en-US" sz="2300" b="0" dirty="0">
                <a:solidFill>
                  <a:schemeClr val="tx1"/>
                </a:solidFill>
                <a:latin typeface="Arial" panose="020B0604020202020204" pitchFamily="34" charset="0"/>
                <a:cs typeface="Arial" panose="020B0604020202020204" pitchFamily="34" charset="0"/>
              </a:rPr>
              <a:t> Kanagawa </a:t>
            </a:r>
            <a:r>
              <a:rPr lang="en-US" sz="2300" b="0" dirty="0" err="1">
                <a:solidFill>
                  <a:schemeClr val="tx1"/>
                </a:solidFill>
                <a:latin typeface="Arial" panose="020B0604020202020204" pitchFamily="34" charset="0"/>
                <a:cs typeface="Arial" panose="020B0604020202020204" pitchFamily="34" charset="0"/>
              </a:rPr>
              <a:t>cho</a:t>
            </a:r>
            <a:r>
              <a:rPr lang="en-US" sz="2300" b="0" dirty="0">
                <a:solidFill>
                  <a:schemeClr val="tx1"/>
                </a:solidFill>
                <a:latin typeface="Arial" panose="020B0604020202020204" pitchFamily="34" charset="0"/>
                <a:cs typeface="Arial" panose="020B0604020202020204" pitchFamily="34" charset="0"/>
              </a:rPr>
              <a:t> 13 1</a:t>
            </a:r>
          </a:p>
          <a:p>
            <a:pPr marL="0" indent="0">
              <a:buNone/>
            </a:pPr>
            <a:r>
              <a:rPr lang="fi-FI"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fi-FI" sz="2300" b="0" kern="0" dirty="0">
                <a:solidFill>
                  <a:schemeClr val="tx1"/>
                </a:solidFill>
                <a:latin typeface="Arial" panose="020B0604020202020204" pitchFamily="34" charset="0"/>
                <a:cs typeface="Arial" panose="020B0604020202020204" pitchFamily="34" charset="0"/>
              </a:rPr>
              <a:t>Ngày thành lập: 01/1954</a:t>
            </a:r>
          </a:p>
          <a:p>
            <a:pPr marL="0" indent="0">
              <a:buNone/>
            </a:pPr>
            <a:r>
              <a:rPr lang="fi-FI"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fi-FI" sz="2300" b="0" kern="0" dirty="0">
                <a:solidFill>
                  <a:schemeClr val="tx1"/>
                </a:solidFill>
                <a:latin typeface="Arial" panose="020B0604020202020204" pitchFamily="34" charset="0"/>
                <a:cs typeface="Arial" panose="020B0604020202020204" pitchFamily="34" charset="0"/>
              </a:rPr>
              <a:t>Vốn điều lệ: 3,874,000,000 yên</a:t>
            </a:r>
          </a:p>
          <a:p>
            <a:pPr marL="0" indent="0">
              <a:buNone/>
            </a:pPr>
            <a:r>
              <a:rPr lang="fi-FI"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fi-FI" sz="2300" b="0" kern="0" dirty="0">
                <a:solidFill>
                  <a:schemeClr val="tx1"/>
                </a:solidFill>
                <a:latin typeface="Arial" panose="020B0604020202020204" pitchFamily="34" charset="0"/>
                <a:cs typeface="Arial" panose="020B0604020202020204" pitchFamily="34" charset="0"/>
              </a:rPr>
              <a:t>Số l</a:t>
            </a:r>
            <a:r>
              <a:rPr lang="vi-VN" sz="2300" b="0" kern="0" dirty="0">
                <a:solidFill>
                  <a:schemeClr val="tx1"/>
                </a:solidFill>
                <a:latin typeface="Arial" panose="020B0604020202020204" pitchFamily="34" charset="0"/>
                <a:cs typeface="Arial" panose="020B0604020202020204" pitchFamily="34" charset="0"/>
              </a:rPr>
              <a:t>ư</a:t>
            </a:r>
            <a:r>
              <a:rPr lang="en-US" sz="2300" b="0" kern="0" dirty="0" err="1">
                <a:solidFill>
                  <a:schemeClr val="tx1"/>
                </a:solidFill>
                <a:latin typeface="Arial" panose="020B0604020202020204" pitchFamily="34" charset="0"/>
                <a:cs typeface="Arial" panose="020B0604020202020204" pitchFamily="34" charset="0"/>
              </a:rPr>
              <a:t>ợng</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nhân</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viên</a:t>
            </a:r>
            <a:r>
              <a:rPr lang="en-US" sz="2300" b="0" kern="0" dirty="0">
                <a:solidFill>
                  <a:schemeClr val="tx1"/>
                </a:solidFill>
                <a:latin typeface="Arial" panose="020B0604020202020204" pitchFamily="34" charset="0"/>
                <a:cs typeface="Arial" panose="020B0604020202020204" pitchFamily="34" charset="0"/>
              </a:rPr>
              <a:t>: 8,568 </a:t>
            </a:r>
            <a:r>
              <a:rPr lang="en-US" sz="2300" b="0" kern="0" dirty="0" err="1">
                <a:solidFill>
                  <a:schemeClr val="tx1"/>
                </a:solidFill>
                <a:latin typeface="Arial" panose="020B0604020202020204" pitchFamily="34" charset="0"/>
                <a:cs typeface="Arial" panose="020B0604020202020204" pitchFamily="34" charset="0"/>
              </a:rPr>
              <a:t>nhân</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viên</a:t>
            </a:r>
            <a:endParaRPr lang="fi-FI" sz="2300" b="0" kern="0" dirty="0">
              <a:solidFill>
                <a:schemeClr val="tx1"/>
              </a:solidFill>
              <a:latin typeface="Arial" panose="020B0604020202020204" pitchFamily="34" charset="0"/>
              <a:cs typeface="Arial" panose="020B0604020202020204" pitchFamily="34" charset="0"/>
            </a:endParaRPr>
          </a:p>
          <a:p>
            <a:pPr marL="0" indent="0">
              <a:buNone/>
            </a:pPr>
            <a:r>
              <a:rPr lang="fi-FI"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fi-FI" sz="2300" b="0" kern="0" dirty="0">
                <a:solidFill>
                  <a:schemeClr val="tx1"/>
                </a:solidFill>
                <a:latin typeface="Arial" panose="020B0604020202020204" pitchFamily="34" charset="0"/>
                <a:cs typeface="Arial" panose="020B0604020202020204" pitchFamily="34" charset="0"/>
              </a:rPr>
              <a:t>Lĩnh v</a:t>
            </a:r>
            <a:r>
              <a:rPr lang="en-US" sz="2300" b="0" kern="0" dirty="0" err="1">
                <a:solidFill>
                  <a:schemeClr val="tx1"/>
                </a:solidFill>
                <a:latin typeface="Arial" panose="020B0604020202020204" pitchFamily="34" charset="0"/>
                <a:cs typeface="Arial" panose="020B0604020202020204" pitchFamily="34" charset="0"/>
              </a:rPr>
              <a:t>ực</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hoạt</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động</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Kinh</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doanh</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vận</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tải</a:t>
            </a:r>
            <a:r>
              <a:rPr lang="en-US" sz="2300" b="0" kern="0" dirty="0">
                <a:solidFill>
                  <a:schemeClr val="tx1"/>
                </a:solidFill>
                <a:latin typeface="Arial" panose="020B0604020202020204" pitchFamily="34" charset="0"/>
                <a:cs typeface="Arial" panose="020B0604020202020204" pitchFamily="34" charset="0"/>
              </a:rPr>
              <a:t>…</a:t>
            </a:r>
          </a:p>
          <a:p>
            <a:pPr marL="0" indent="0">
              <a:buNone/>
            </a:pPr>
            <a:r>
              <a:rPr lang="en-US"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300" b="0" kern="0" dirty="0">
                <a:solidFill>
                  <a:schemeClr val="tx1"/>
                </a:solidFill>
                <a:latin typeface="Arial" panose="020B0604020202020204" pitchFamily="34" charset="0"/>
                <a:cs typeface="Arial" panose="020B0604020202020204" pitchFamily="34" charset="0"/>
              </a:rPr>
              <a:t>Chi </a:t>
            </a:r>
            <a:r>
              <a:rPr lang="en-US" sz="2300" b="0" kern="0" dirty="0" err="1">
                <a:solidFill>
                  <a:schemeClr val="tx1"/>
                </a:solidFill>
                <a:latin typeface="Arial" panose="020B0604020202020204" pitchFamily="34" charset="0"/>
                <a:cs typeface="Arial" panose="020B0604020202020204" pitchFamily="34" charset="0"/>
              </a:rPr>
              <a:t>nhánh</a:t>
            </a:r>
            <a:r>
              <a:rPr lang="en-US" sz="2300" b="0" kern="0" dirty="0">
                <a:solidFill>
                  <a:schemeClr val="tx1"/>
                </a:solidFill>
                <a:latin typeface="Arial" panose="020B0604020202020204" pitchFamily="34" charset="0"/>
                <a:cs typeface="Arial" panose="020B0604020202020204" pitchFamily="34" charset="0"/>
              </a:rPr>
              <a:t>: Saitama, Kanagawa, Fukuoka, Kanagawa…</a:t>
            </a:r>
          </a:p>
          <a:p>
            <a:pPr marL="0" indent="0">
              <a:buNone/>
            </a:pPr>
            <a:r>
              <a:rPr lang="en-US" sz="2300" b="0" kern="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300" b="0" kern="0" dirty="0" err="1">
                <a:solidFill>
                  <a:schemeClr val="tx1"/>
                </a:solidFill>
                <a:latin typeface="Arial" panose="020B0604020202020204" pitchFamily="34" charset="0"/>
                <a:cs typeface="Arial" panose="020B0604020202020204" pitchFamily="34" charset="0"/>
              </a:rPr>
              <a:t>Vị</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trí</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tuyển</a:t>
            </a:r>
            <a:r>
              <a:rPr lang="en-US" sz="2300" b="0" kern="0" dirty="0">
                <a:solidFill>
                  <a:schemeClr val="tx1"/>
                </a:solidFill>
                <a:latin typeface="Arial" panose="020B0604020202020204" pitchFamily="34" charset="0"/>
                <a:cs typeface="Arial" panose="020B0604020202020204" pitchFamily="34" charset="0"/>
              </a:rPr>
              <a:t> </a:t>
            </a:r>
            <a:r>
              <a:rPr lang="en-US" sz="2300" b="0" kern="0" dirty="0" err="1">
                <a:solidFill>
                  <a:schemeClr val="tx1"/>
                </a:solidFill>
                <a:latin typeface="Arial" panose="020B0604020202020204" pitchFamily="34" charset="0"/>
                <a:cs typeface="Arial" panose="020B0604020202020204" pitchFamily="34" charset="0"/>
              </a:rPr>
              <a:t>dụng</a:t>
            </a:r>
            <a:r>
              <a:rPr lang="en-US" sz="2300" b="0" kern="0" dirty="0">
                <a:solidFill>
                  <a:schemeClr val="tx1"/>
                </a:solidFill>
                <a:latin typeface="Arial" panose="020B0604020202020204" pitchFamily="34" charset="0"/>
                <a:cs typeface="Arial" panose="020B0604020202020204" pitchFamily="34" charset="0"/>
              </a:rPr>
              <a:t>: </a:t>
            </a:r>
            <a:r>
              <a:rPr lang="en-US" sz="2300" kern="0" dirty="0" err="1">
                <a:solidFill>
                  <a:schemeClr val="tx1"/>
                </a:solidFill>
                <a:latin typeface="Arial" panose="020B0604020202020204" pitchFamily="34" charset="0"/>
                <a:cs typeface="Arial" panose="020B0604020202020204" pitchFamily="34" charset="0"/>
              </a:rPr>
              <a:t>Quản</a:t>
            </a:r>
            <a:r>
              <a:rPr lang="en-US" sz="2300" kern="0" dirty="0">
                <a:solidFill>
                  <a:schemeClr val="tx1"/>
                </a:solidFill>
                <a:latin typeface="Arial" panose="020B0604020202020204" pitchFamily="34" charset="0"/>
                <a:cs typeface="Arial" panose="020B0604020202020204" pitchFamily="34" charset="0"/>
              </a:rPr>
              <a:t> </a:t>
            </a:r>
            <a:r>
              <a:rPr lang="en-US" sz="2300" kern="0" dirty="0" err="1">
                <a:solidFill>
                  <a:schemeClr val="tx1"/>
                </a:solidFill>
                <a:latin typeface="Arial" panose="020B0604020202020204" pitchFamily="34" charset="0"/>
                <a:cs typeface="Arial" panose="020B0604020202020204" pitchFamily="34" charset="0"/>
              </a:rPr>
              <a:t>lý</a:t>
            </a:r>
            <a:r>
              <a:rPr lang="en-US" sz="2300" kern="0" dirty="0">
                <a:solidFill>
                  <a:schemeClr val="tx1"/>
                </a:solidFill>
                <a:latin typeface="Arial" panose="020B0604020202020204" pitchFamily="34" charset="0"/>
                <a:cs typeface="Arial" panose="020B0604020202020204" pitchFamily="34" charset="0"/>
              </a:rPr>
              <a:t> </a:t>
            </a:r>
            <a:r>
              <a:rPr lang="en-US" sz="2300" kern="0" dirty="0" err="1">
                <a:solidFill>
                  <a:schemeClr val="tx1"/>
                </a:solidFill>
                <a:latin typeface="Arial" panose="020B0604020202020204" pitchFamily="34" charset="0"/>
                <a:cs typeface="Arial" panose="020B0604020202020204" pitchFamily="34" charset="0"/>
              </a:rPr>
              <a:t>kho</a:t>
            </a:r>
            <a:endParaRPr lang="en-US" sz="2300" b="0" kern="0" dirty="0">
              <a:solidFill>
                <a:schemeClr val="tx1"/>
              </a:solidFill>
              <a:latin typeface="Arial" panose="020B0604020202020204" pitchFamily="34" charset="0"/>
              <a:ea typeface="Meiryo" panose="020B0604030504040204" charset="-128"/>
              <a:cs typeface="Arial" panose="020B0604020202020204" pitchFamily="34" charset="0"/>
            </a:endParaRPr>
          </a:p>
          <a:p>
            <a:pPr>
              <a:buFont typeface="Wingdings" panose="05000000000000000000" pitchFamily="2" charset="2"/>
              <a:buNone/>
            </a:pPr>
            <a:r>
              <a:rPr lang="en-US" sz="2400" b="0" kern="0" dirty="0">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371276" y="3526686"/>
            <a:ext cx="1573434" cy="595998"/>
          </a:xfrm>
          <a:prstGeom prst="rect">
            <a:avLst/>
          </a:prstGeom>
        </p:spPr>
      </p:pic>
      <p:sp>
        <p:nvSpPr>
          <p:cNvPr id="7" name="AutoShape 7"/>
          <p:cNvSpPr>
            <a:spLocks noChangeArrowheads="1"/>
          </p:cNvSpPr>
          <p:nvPr/>
        </p:nvSpPr>
        <p:spPr bwMode="ltGray">
          <a:xfrm>
            <a:off x="6977554" y="1023443"/>
            <a:ext cx="1902141" cy="1655707"/>
          </a:xfrm>
          <a:prstGeom prst="roundRect">
            <a:avLst>
              <a:gd name="adj" fmla="val 11921"/>
            </a:avLst>
          </a:prstGeom>
          <a:blipFill rotWithShape="1">
            <a:blip r:embed="rId3"/>
            <a:stretch>
              <a:fillRect/>
            </a:stretch>
          </a:blipFill>
          <a:ln w="25400">
            <a:solidFill>
              <a:srgbClr val="FFFFFF"/>
            </a:solidFill>
            <a:round/>
          </a:ln>
          <a:effectLst>
            <a:outerShdw dist="53882" dir="2700000" algn="ctr" rotWithShape="0">
              <a:srgbClr val="000000">
                <a:alpha val="50000"/>
              </a:srgbClr>
            </a:outerShdw>
          </a:effectLst>
        </p:spPr>
        <p:txBody>
          <a:bodyPr wrap="none" anchor="ctr"/>
          <a:lstStyle/>
          <a:p>
            <a:endParaRPr lang="en-US" dirty="0"/>
          </a:p>
        </p:txBody>
      </p:sp>
      <p:grpSp>
        <p:nvGrpSpPr>
          <p:cNvPr id="8" name="Group 10"/>
          <p:cNvGrpSpPr/>
          <p:nvPr/>
        </p:nvGrpSpPr>
        <p:grpSpPr bwMode="auto">
          <a:xfrm>
            <a:off x="9249448" y="1046845"/>
            <a:ext cx="1887220" cy="1737995"/>
            <a:chOff x="4320" y="1152"/>
            <a:chExt cx="414" cy="402"/>
          </a:xfrm>
          <a:blipFill>
            <a:blip r:embed="rId4"/>
            <a:stretch>
              <a:fillRect l="-17000" r="-17000"/>
            </a:stretch>
          </a:blipFill>
        </p:grpSpPr>
        <p:sp>
          <p:nvSpPr>
            <p:cNvPr id="9" name="AutoShape 11"/>
            <p:cNvSpPr>
              <a:spLocks noChangeArrowheads="1"/>
            </p:cNvSpPr>
            <p:nvPr/>
          </p:nvSpPr>
          <p:spPr bwMode="ltGray">
            <a:xfrm>
              <a:off x="4320" y="1152"/>
              <a:ext cx="414" cy="402"/>
            </a:xfrm>
            <a:prstGeom prst="roundRect">
              <a:avLst>
                <a:gd name="adj" fmla="val 11921"/>
              </a:avLst>
            </a:prstGeom>
            <a:grpFill/>
            <a:ln w="25400">
              <a:solidFill>
                <a:srgbClr val="FFFFFF"/>
              </a:solidFill>
              <a:round/>
            </a:ln>
            <a:effectLst>
              <a:outerShdw dist="53882" dir="2700000" algn="ctr" rotWithShape="0">
                <a:srgbClr val="000000">
                  <a:alpha val="50000"/>
                </a:srgbClr>
              </a:outerShdw>
            </a:effectLst>
          </p:spPr>
          <p:txBody>
            <a:bodyPr wrap="none" anchor="ctr"/>
            <a:lstStyle/>
            <a:p>
              <a:endParaRPr lang="en-US"/>
            </a:p>
          </p:txBody>
        </p:sp>
        <p:sp>
          <p:nvSpPr>
            <p:cNvPr id="10" name="Freeform 12"/>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ln>
          </p:spPr>
          <p:txBody>
            <a:bodyPr/>
            <a:lstStyle/>
            <a:p>
              <a:endParaRPr lang="en-US"/>
            </a:p>
          </p:txBody>
        </p:sp>
      </p:grpSp>
      <p:sp>
        <p:nvSpPr>
          <p:cNvPr id="11" name="AutoShape 14"/>
          <p:cNvSpPr>
            <a:spLocks noChangeArrowheads="1"/>
          </p:cNvSpPr>
          <p:nvPr/>
        </p:nvSpPr>
        <p:spPr bwMode="ltGray">
          <a:xfrm>
            <a:off x="6302818" y="2926472"/>
            <a:ext cx="1902141" cy="1697367"/>
          </a:xfrm>
          <a:prstGeom prst="roundRect">
            <a:avLst>
              <a:gd name="adj" fmla="val 11921"/>
            </a:avLst>
          </a:prstGeom>
          <a:blipFill>
            <a:blip r:embed="rId5"/>
            <a:stretch>
              <a:fillRect l="-17000" r="-17000"/>
            </a:stretch>
          </a:blipFill>
          <a:ln w="25400">
            <a:solidFill>
              <a:srgbClr val="FFFFFF"/>
            </a:solidFill>
            <a:round/>
          </a:ln>
          <a:effectLst>
            <a:outerShdw dist="53882" dir="2700000" algn="ctr" rotWithShape="0">
              <a:srgbClr val="000000">
                <a:alpha val="50000"/>
              </a:srgbClr>
            </a:outerShdw>
          </a:effectLst>
        </p:spPr>
        <p:txBody>
          <a:bodyPr wrap="none" anchor="ctr"/>
          <a:lstStyle/>
          <a:p>
            <a:endParaRPr lang="en-US" dirty="0"/>
          </a:p>
        </p:txBody>
      </p:sp>
      <p:sp>
        <p:nvSpPr>
          <p:cNvPr id="12" name="AutoShape 7"/>
          <p:cNvSpPr>
            <a:spLocks noChangeArrowheads="1"/>
          </p:cNvSpPr>
          <p:nvPr/>
        </p:nvSpPr>
        <p:spPr bwMode="ltGray">
          <a:xfrm>
            <a:off x="10111028" y="2882849"/>
            <a:ext cx="1950003" cy="1697368"/>
          </a:xfrm>
          <a:prstGeom prst="roundRect">
            <a:avLst>
              <a:gd name="adj" fmla="val 11921"/>
            </a:avLst>
          </a:prstGeom>
          <a:blipFill>
            <a:blip r:embed="rId6"/>
            <a:stretch>
              <a:fillRect/>
            </a:stretch>
          </a:blipFill>
          <a:ln w="25400">
            <a:solidFill>
              <a:srgbClr val="FFFFFF"/>
            </a:solidFill>
            <a:round/>
          </a:ln>
          <a:effectLst>
            <a:outerShdw dist="53882" dir="2700000" algn="ctr" rotWithShape="0">
              <a:srgbClr val="000000">
                <a:alpha val="50000"/>
              </a:srgbClr>
            </a:outerShdw>
          </a:effectLst>
        </p:spPr>
        <p:txBody>
          <a:bodyPr wrap="none" anchor="ctr"/>
          <a:lstStyle/>
          <a:p>
            <a:endParaRPr lang="en-US" dirty="0"/>
          </a:p>
        </p:txBody>
      </p:sp>
      <p:grpSp>
        <p:nvGrpSpPr>
          <p:cNvPr id="13" name="Group 10"/>
          <p:cNvGrpSpPr/>
          <p:nvPr/>
        </p:nvGrpSpPr>
        <p:grpSpPr bwMode="auto">
          <a:xfrm>
            <a:off x="7019780" y="4818442"/>
            <a:ext cx="1859915" cy="1810385"/>
            <a:chOff x="4320" y="1152"/>
            <a:chExt cx="414" cy="402"/>
          </a:xfrm>
          <a:blipFill>
            <a:blip r:embed="rId7"/>
            <a:stretch>
              <a:fillRect l="-17000" r="-17000"/>
            </a:stretch>
          </a:blipFill>
        </p:grpSpPr>
        <p:sp>
          <p:nvSpPr>
            <p:cNvPr id="14" name="AutoShape 11"/>
            <p:cNvSpPr>
              <a:spLocks noChangeArrowheads="1"/>
            </p:cNvSpPr>
            <p:nvPr/>
          </p:nvSpPr>
          <p:spPr bwMode="ltGray">
            <a:xfrm>
              <a:off x="4320" y="1152"/>
              <a:ext cx="414" cy="402"/>
            </a:xfrm>
            <a:prstGeom prst="roundRect">
              <a:avLst>
                <a:gd name="adj" fmla="val 11921"/>
              </a:avLst>
            </a:prstGeom>
            <a:grpFill/>
            <a:ln w="25400">
              <a:solidFill>
                <a:srgbClr val="FFFFFF"/>
              </a:solidFill>
              <a:round/>
            </a:ln>
            <a:effectLst>
              <a:outerShdw dist="53882" dir="2700000" algn="ctr" rotWithShape="0">
                <a:srgbClr val="000000">
                  <a:alpha val="50000"/>
                </a:srgbClr>
              </a:outerShdw>
            </a:effectLst>
          </p:spPr>
          <p:txBody>
            <a:bodyPr wrap="none" anchor="ctr"/>
            <a:lstStyle/>
            <a:p>
              <a:endParaRPr lang="en-US"/>
            </a:p>
          </p:txBody>
        </p:sp>
        <p:sp>
          <p:nvSpPr>
            <p:cNvPr id="15" name="Freeform 12"/>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ln>
          </p:spPr>
          <p:txBody>
            <a:bodyPr/>
            <a:lstStyle/>
            <a:p>
              <a:endParaRPr lang="en-US"/>
            </a:p>
          </p:txBody>
        </p:sp>
      </p:grpSp>
      <p:sp>
        <p:nvSpPr>
          <p:cNvPr id="16" name="AutoShape 14"/>
          <p:cNvSpPr>
            <a:spLocks noChangeArrowheads="1"/>
          </p:cNvSpPr>
          <p:nvPr/>
        </p:nvSpPr>
        <p:spPr bwMode="ltGray">
          <a:xfrm>
            <a:off x="9351048" y="4852732"/>
            <a:ext cx="1951355" cy="1776095"/>
          </a:xfrm>
          <a:prstGeom prst="roundRect">
            <a:avLst>
              <a:gd name="adj" fmla="val 11921"/>
            </a:avLst>
          </a:prstGeom>
          <a:blipFill>
            <a:blip r:embed="rId8"/>
            <a:stretch>
              <a:fillRect l="-17000" r="-17000"/>
            </a:stretch>
          </a:blipFill>
          <a:ln w="25400">
            <a:solidFill>
              <a:srgbClr val="FFFFFF"/>
            </a:solidFill>
            <a:round/>
          </a:ln>
          <a:effectLst>
            <a:outerShdw dist="53882" dir="2700000" algn="ctr" rotWithShape="0">
              <a:srgbClr val="000000">
                <a:alpha val="50000"/>
              </a:srgbClr>
            </a:outerShdw>
          </a:effectLst>
        </p:spPr>
        <p:txBody>
          <a:bodyPr wrap="none" anchor="ctr"/>
          <a:lstStyle/>
          <a:p>
            <a:endParaRPr lang="en-US" dirty="0"/>
          </a:p>
        </p:txBody>
      </p:sp>
      <p:sp>
        <p:nvSpPr>
          <p:cNvPr id="17" name="Title 1"/>
          <p:cNvSpPr txBox="1"/>
          <p:nvPr/>
        </p:nvSpPr>
        <p:spPr>
          <a:xfrm>
            <a:off x="3238823" y="341564"/>
            <a:ext cx="5499343" cy="488086"/>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CÔNG TY TIẾP NHẬN</a:t>
            </a:r>
          </a:p>
        </p:txBody>
      </p:sp>
      <p:sp>
        <p:nvSpPr>
          <p:cNvPr id="18" name="Slide Number Placeholder 15"/>
          <p:cNvSpPr txBox="1">
            <a:spLocks/>
          </p:cNvSpPr>
          <p:nvPr/>
        </p:nvSpPr>
        <p:spPr>
          <a:xfrm>
            <a:off x="8693725" y="634249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C7CD3CF-8243-4EEC-A01E-6F438645B60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9AEF3B-29D4-434B-9F92-C6C0E2C2BA30}" type="slidenum">
              <a:rPr lang="en-US" smtClean="0"/>
              <a:pPr/>
              <a:t>17</a:t>
            </a:fld>
            <a:endParaRPr lang="en-US"/>
          </a:p>
        </p:txBody>
      </p:sp>
      <p:sp>
        <p:nvSpPr>
          <p:cNvPr id="5" name="Text Box 72"/>
          <p:cNvSpPr txBox="1">
            <a:spLocks noChangeArrowheads="1"/>
          </p:cNvSpPr>
          <p:nvPr/>
        </p:nvSpPr>
        <p:spPr bwMode="black">
          <a:xfrm>
            <a:off x="3893318" y="974867"/>
            <a:ext cx="4290646" cy="461665"/>
          </a:xfrm>
          <a:prstGeom prst="rect">
            <a:avLst/>
          </a:prstGeom>
          <a:noFill/>
          <a:ln w="9525" algn="ctr">
            <a:noFill/>
            <a:miter lim="800000"/>
          </a:ln>
          <a:effectLst/>
        </p:spPr>
        <p:txBody>
          <a:bodyPr wrap="square">
            <a:spAutoFit/>
          </a:bodyPr>
          <a:lstStyle/>
          <a:p>
            <a:pPr algn="ctr">
              <a:spcBef>
                <a:spcPct val="50000"/>
              </a:spcBef>
            </a:pPr>
            <a:r>
              <a:rPr lang="en-US" sz="2400" b="1" dirty="0" err="1">
                <a:solidFill>
                  <a:srgbClr val="000000"/>
                </a:solidFill>
                <a:latin typeface="Arial" panose="020B0604020202020204" pitchFamily="34" charset="0"/>
                <a:cs typeface="Arial" panose="020B0604020202020204" pitchFamily="34" charset="0"/>
              </a:rPr>
              <a:t>Khám</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sức</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khỏe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đặt</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cọc</a:t>
            </a:r>
            <a:endParaRPr lang="en-US" sz="2400" b="1" dirty="0">
              <a:solidFill>
                <a:srgbClr val="000000"/>
              </a:solidFill>
              <a:latin typeface="Arial" panose="020B0604020202020204" pitchFamily="34" charset="0"/>
              <a:cs typeface="Arial" panose="020B0604020202020204" pitchFamily="34" charset="0"/>
            </a:endParaRPr>
          </a:p>
        </p:txBody>
      </p:sp>
      <p:sp>
        <p:nvSpPr>
          <p:cNvPr id="6" name="Text Box 73"/>
          <p:cNvSpPr txBox="1">
            <a:spLocks noChangeArrowheads="1"/>
          </p:cNvSpPr>
          <p:nvPr/>
        </p:nvSpPr>
        <p:spPr bwMode="gray">
          <a:xfrm>
            <a:off x="4011481" y="3149304"/>
            <a:ext cx="4242821" cy="461665"/>
          </a:xfrm>
          <a:prstGeom prst="rect">
            <a:avLst/>
          </a:prstGeom>
          <a:noFill/>
          <a:ln w="9525" algn="ctr">
            <a:noFill/>
            <a:miter lim="800000"/>
          </a:ln>
          <a:effectLst/>
        </p:spPr>
        <p:txBody>
          <a:bodyPr wrap="square">
            <a:spAutoFit/>
          </a:bodyPr>
          <a:lstStyle/>
          <a:p>
            <a:pPr algn="l">
              <a:spcBef>
                <a:spcPct val="50000"/>
              </a:spcBef>
            </a:pPr>
            <a:r>
              <a:rPr lang="en-US" sz="2400" b="1" dirty="0" err="1">
                <a:solidFill>
                  <a:srgbClr val="000000"/>
                </a:solidFill>
                <a:latin typeface="Arial" panose="020B0604020202020204" pitchFamily="34" charset="0"/>
                <a:cs typeface="Arial" panose="020B0604020202020204" pitchFamily="34" charset="0"/>
              </a:rPr>
              <a:t>Học</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Tiếng</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Nhật</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tại</a:t>
            </a:r>
            <a:r>
              <a:rPr lang="en-US" sz="2400" b="1" dirty="0">
                <a:solidFill>
                  <a:srgbClr val="000000"/>
                </a:solidFill>
                <a:latin typeface="Arial" panose="020B0604020202020204" pitchFamily="34" charset="0"/>
                <a:cs typeface="Arial" panose="020B0604020202020204" pitchFamily="34" charset="0"/>
              </a:rPr>
              <a:t> CSĐT</a:t>
            </a:r>
          </a:p>
        </p:txBody>
      </p:sp>
      <p:sp>
        <p:nvSpPr>
          <p:cNvPr id="7" name="Text Box 73"/>
          <p:cNvSpPr txBox="1">
            <a:spLocks noChangeArrowheads="1"/>
          </p:cNvSpPr>
          <p:nvPr/>
        </p:nvSpPr>
        <p:spPr bwMode="gray">
          <a:xfrm>
            <a:off x="4776750" y="2417612"/>
            <a:ext cx="2305528" cy="461665"/>
          </a:xfrm>
          <a:prstGeom prst="rect">
            <a:avLst/>
          </a:prstGeom>
          <a:noFill/>
          <a:ln w="9525" algn="ctr">
            <a:noFill/>
            <a:miter lim="800000"/>
          </a:ln>
          <a:effectLst/>
        </p:spPr>
        <p:txBody>
          <a:bodyPr wrap="square">
            <a:spAutoFit/>
          </a:bodyPr>
          <a:lstStyle/>
          <a:p>
            <a:pPr algn="ctr"/>
            <a:r>
              <a:rPr lang="en-US" sz="2400" b="1" dirty="0" err="1">
                <a:latin typeface="Arial" panose="020B0604020202020204" pitchFamily="34" charset="0"/>
                <a:cs typeface="Arial" panose="020B0604020202020204" pitchFamily="34" charset="0"/>
              </a:rPr>
              <a:t>Học</a:t>
            </a:r>
            <a:r>
              <a:rPr lang="en-US" sz="2400" b="1" dirty="0">
                <a:latin typeface="Arial" panose="020B0604020202020204" pitchFamily="34" charset="0"/>
                <a:cs typeface="Arial" panose="020B0604020202020204" pitchFamily="34" charset="0"/>
              </a:rPr>
              <a:t> QS 1 </a:t>
            </a:r>
            <a:r>
              <a:rPr lang="en-US" sz="2400" b="1" dirty="0" err="1">
                <a:latin typeface="Arial" panose="020B0604020202020204" pitchFamily="34" charset="0"/>
                <a:cs typeface="Arial" panose="020B0604020202020204" pitchFamily="34" charset="0"/>
              </a:rPr>
              <a:t>tuần</a:t>
            </a:r>
            <a:endParaRPr lang="en-US" sz="2400" b="1" dirty="0">
              <a:latin typeface="Arial" panose="020B0604020202020204" pitchFamily="34" charset="0"/>
              <a:cs typeface="Arial" panose="020B0604020202020204" pitchFamily="34" charset="0"/>
            </a:endParaRPr>
          </a:p>
        </p:txBody>
      </p:sp>
      <p:sp>
        <p:nvSpPr>
          <p:cNvPr id="8" name="Text Box 73"/>
          <p:cNvSpPr txBox="1">
            <a:spLocks noChangeArrowheads="1"/>
          </p:cNvSpPr>
          <p:nvPr/>
        </p:nvSpPr>
        <p:spPr bwMode="gray">
          <a:xfrm>
            <a:off x="2707349" y="3840409"/>
            <a:ext cx="6390743" cy="461665"/>
          </a:xfrm>
          <a:prstGeom prst="rect">
            <a:avLst/>
          </a:prstGeom>
          <a:noFill/>
          <a:ln w="9525" algn="ctr">
            <a:noFill/>
            <a:miter lim="800000"/>
          </a:ln>
          <a:effectLst/>
        </p:spPr>
        <p:txBody>
          <a:bodyPr wrap="square">
            <a:spAutoFit/>
          </a:bodyPr>
          <a:lstStyle/>
          <a:p>
            <a:pPr algn="ctr">
              <a:spcBef>
                <a:spcPct val="50000"/>
              </a:spcBef>
            </a:pPr>
            <a:r>
              <a:rPr lang="en-US" sz="2400" b="1" dirty="0" err="1">
                <a:solidFill>
                  <a:srgbClr val="000000"/>
                </a:solidFill>
                <a:latin typeface="Arial" panose="020B0604020202020204" pitchFamily="34" charset="0"/>
                <a:cs typeface="Arial" panose="020B0604020202020204" pitchFamily="34" charset="0"/>
              </a:rPr>
              <a:t>Xuất</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cảnh</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học</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tại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Nghiệp</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Đoàn</a:t>
            </a:r>
            <a:r>
              <a:rPr lang="en-US" sz="2400" b="1" dirty="0">
                <a:solidFill>
                  <a:srgbClr val="000000"/>
                </a:solidFill>
                <a:latin typeface="Arial" panose="020B0604020202020204" pitchFamily="34" charset="0"/>
                <a:cs typeface="Arial" panose="020B0604020202020204" pitchFamily="34" charset="0"/>
              </a:rPr>
              <a:t> 1 </a:t>
            </a:r>
            <a:r>
              <a:rPr lang="en-US" sz="2400" b="1" dirty="0" err="1">
                <a:solidFill>
                  <a:srgbClr val="000000"/>
                </a:solidFill>
                <a:latin typeface="Arial" panose="020B0604020202020204" pitchFamily="34" charset="0"/>
                <a:cs typeface="Arial" panose="020B0604020202020204" pitchFamily="34" charset="0"/>
              </a:rPr>
              <a:t>tháng</a:t>
            </a:r>
            <a:endParaRPr lang="en-US" sz="2400" b="1" dirty="0">
              <a:solidFill>
                <a:srgbClr val="000000"/>
              </a:solidFill>
              <a:latin typeface="Arial" panose="020B0604020202020204" pitchFamily="34" charset="0"/>
              <a:cs typeface="Arial" panose="020B0604020202020204" pitchFamily="34" charset="0"/>
            </a:endParaRPr>
          </a:p>
        </p:txBody>
      </p:sp>
      <p:sp>
        <p:nvSpPr>
          <p:cNvPr id="9" name="Text Box 73"/>
          <p:cNvSpPr txBox="1">
            <a:spLocks noChangeArrowheads="1"/>
          </p:cNvSpPr>
          <p:nvPr/>
        </p:nvSpPr>
        <p:spPr bwMode="gray">
          <a:xfrm>
            <a:off x="4254811" y="4721160"/>
            <a:ext cx="3295817" cy="461665"/>
          </a:xfrm>
          <a:prstGeom prst="rect">
            <a:avLst/>
          </a:prstGeom>
          <a:noFill/>
          <a:ln w="9525" algn="ctr">
            <a:noFill/>
            <a:miter lim="800000"/>
          </a:ln>
          <a:effectLst/>
        </p:spPr>
        <p:txBody>
          <a:bodyPr wrap="square">
            <a:spAutoFit/>
          </a:bodyPr>
          <a:lstStyle/>
          <a:p>
            <a:pPr algn="ctr">
              <a:spcBef>
                <a:spcPct val="50000"/>
              </a:spcBef>
            </a:pPr>
            <a:r>
              <a:rPr lang="en-US" sz="2400" b="1" dirty="0" err="1">
                <a:solidFill>
                  <a:srgbClr val="000000"/>
                </a:solidFill>
                <a:latin typeface="Arial" panose="020B0604020202020204" pitchFamily="34" charset="0"/>
                <a:cs typeface="Arial" panose="020B0604020202020204" pitchFamily="34" charset="0"/>
              </a:rPr>
              <a:t>Làm</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việc</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tại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Nhật</a:t>
            </a:r>
            <a:endParaRPr lang="en-US" sz="2400" b="1" dirty="0">
              <a:solidFill>
                <a:srgbClr val="000000"/>
              </a:solidFill>
              <a:latin typeface="Arial" panose="020B0604020202020204" pitchFamily="34" charset="0"/>
              <a:cs typeface="Arial" panose="020B0604020202020204" pitchFamily="34" charset="0"/>
            </a:endParaRPr>
          </a:p>
        </p:txBody>
      </p:sp>
      <p:sp>
        <p:nvSpPr>
          <p:cNvPr id="10" name="Text Box 73"/>
          <p:cNvSpPr txBox="1">
            <a:spLocks noChangeArrowheads="1"/>
          </p:cNvSpPr>
          <p:nvPr/>
        </p:nvSpPr>
        <p:spPr bwMode="gray">
          <a:xfrm>
            <a:off x="3809873" y="6243479"/>
            <a:ext cx="4290918" cy="461665"/>
          </a:xfrm>
          <a:prstGeom prst="rect">
            <a:avLst/>
          </a:prstGeom>
          <a:noFill/>
          <a:ln w="9525" algn="ctr">
            <a:noFill/>
            <a:miter lim="800000"/>
          </a:ln>
          <a:effectLst/>
        </p:spPr>
        <p:txBody>
          <a:bodyPr wrap="square">
            <a:spAutoFit/>
          </a:bodyPr>
          <a:lstStyle/>
          <a:p>
            <a:pPr algn="ctr">
              <a:spcBef>
                <a:spcPct val="50000"/>
              </a:spcBef>
            </a:pPr>
            <a:r>
              <a:rPr lang="en-US" sz="2400" b="1" dirty="0" err="1">
                <a:solidFill>
                  <a:srgbClr val="000000"/>
                </a:solidFill>
                <a:latin typeface="Arial" panose="020B0604020202020204" pitchFamily="34" charset="0"/>
                <a:cs typeface="Arial" panose="020B0604020202020204" pitchFamily="34" charset="0"/>
              </a:rPr>
              <a:t>Tiếp</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tục</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ch</a:t>
            </a:r>
            <a:r>
              <a:rPr lang="vi-VN" sz="2400" b="1" dirty="0">
                <a:solidFill>
                  <a:srgbClr val="000000"/>
                </a:solidFill>
                <a:latin typeface="Arial" panose="020B0604020202020204" pitchFamily="34" charset="0"/>
                <a:cs typeface="Arial" panose="020B0604020202020204" pitchFamily="34" charset="0"/>
              </a:rPr>
              <a:t>ư</a:t>
            </a:r>
            <a:r>
              <a:rPr lang="en-US" sz="2400" b="1" dirty="0" err="1">
                <a:solidFill>
                  <a:srgbClr val="000000"/>
                </a:solidFill>
                <a:latin typeface="Arial" panose="020B0604020202020204" pitchFamily="34" charset="0"/>
                <a:cs typeface="Arial" panose="020B0604020202020204" pitchFamily="34" charset="0"/>
              </a:rPr>
              <a:t>ơng</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trình</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học</a:t>
            </a:r>
            <a:endParaRPr lang="en-US" sz="2400" b="1" dirty="0">
              <a:solidFill>
                <a:srgbClr val="000000"/>
              </a:solidFill>
              <a:latin typeface="Arial" panose="020B0604020202020204" pitchFamily="34" charset="0"/>
              <a:cs typeface="Arial" panose="020B0604020202020204" pitchFamily="34" charset="0"/>
            </a:endParaRPr>
          </a:p>
        </p:txBody>
      </p:sp>
      <p:sp>
        <p:nvSpPr>
          <p:cNvPr id="11" name="Text Box 73"/>
          <p:cNvSpPr txBox="1">
            <a:spLocks noChangeArrowheads="1"/>
          </p:cNvSpPr>
          <p:nvPr/>
        </p:nvSpPr>
        <p:spPr bwMode="gray">
          <a:xfrm>
            <a:off x="4899992" y="1670899"/>
            <a:ext cx="2110681" cy="461665"/>
          </a:xfrm>
          <a:prstGeom prst="rect">
            <a:avLst/>
          </a:prstGeom>
          <a:noFill/>
          <a:ln w="9525" algn="ctr">
            <a:noFill/>
            <a:miter lim="800000"/>
          </a:ln>
          <a:effectLst/>
        </p:spPr>
        <p:txBody>
          <a:bodyPr wrap="square">
            <a:spAutoFit/>
          </a:bodyPr>
          <a:lstStyle/>
          <a:p>
            <a:pPr algn="ctr">
              <a:spcBef>
                <a:spcPct val="50000"/>
              </a:spcBef>
            </a:pPr>
            <a:r>
              <a:rPr lang="en-US" sz="2400" b="1" dirty="0" err="1">
                <a:solidFill>
                  <a:srgbClr val="000000"/>
                </a:solidFill>
                <a:latin typeface="Arial" panose="020B0604020202020204" pitchFamily="34" charset="0"/>
                <a:cs typeface="Arial" panose="020B0604020202020204" pitchFamily="34" charset="0"/>
              </a:rPr>
              <a:t>Thi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tuyển</a:t>
            </a:r>
            <a:endParaRPr lang="en-US" sz="2400" b="1" dirty="0">
              <a:solidFill>
                <a:srgbClr val="000000"/>
              </a:solidFill>
              <a:latin typeface="Arial" panose="020B0604020202020204" pitchFamily="34" charset="0"/>
              <a:cs typeface="Arial" panose="020B0604020202020204" pitchFamily="34" charset="0"/>
            </a:endParaRPr>
          </a:p>
        </p:txBody>
      </p:sp>
      <p:sp>
        <p:nvSpPr>
          <p:cNvPr id="12" name="Text Box 73"/>
          <p:cNvSpPr txBox="1">
            <a:spLocks noChangeArrowheads="1"/>
          </p:cNvSpPr>
          <p:nvPr/>
        </p:nvSpPr>
        <p:spPr bwMode="gray">
          <a:xfrm>
            <a:off x="5170515" y="5508447"/>
            <a:ext cx="1736252" cy="461665"/>
          </a:xfrm>
          <a:prstGeom prst="rect">
            <a:avLst/>
          </a:prstGeom>
          <a:noFill/>
          <a:ln w="9525" algn="ctr">
            <a:noFill/>
            <a:miter lim="800000"/>
          </a:ln>
          <a:effectLst/>
        </p:spPr>
        <p:txBody>
          <a:bodyPr wrap="square">
            <a:spAutoFit/>
          </a:bodyPr>
          <a:lstStyle/>
          <a:p>
            <a:pPr algn="l">
              <a:spcBef>
                <a:spcPct val="50000"/>
              </a:spcBef>
            </a:pPr>
            <a:r>
              <a:rPr lang="en-US" sz="2400" b="1" dirty="0" err="1">
                <a:solidFill>
                  <a:srgbClr val="000000"/>
                </a:solidFill>
                <a:latin typeface="Arial" panose="020B0604020202020204" pitchFamily="34" charset="0"/>
                <a:cs typeface="Arial" panose="020B0604020202020204" pitchFamily="34" charset="0"/>
              </a:rPr>
              <a:t>Về</a:t>
            </a:r>
            <a:r>
              <a:rPr lang="en-US" sz="2400" b="1" dirty="0">
                <a:solidFill>
                  <a:srgbClr val="000000"/>
                </a:solidFill>
                <a:latin typeface="Arial" panose="020B0604020202020204" pitchFamily="34" charset="0"/>
                <a:cs typeface="Arial" panose="020B0604020202020204" pitchFamily="34" charset="0"/>
              </a:rPr>
              <a:t> n</a:t>
            </a:r>
            <a:r>
              <a:rPr lang="vi-VN" sz="2400" b="1" dirty="0">
                <a:solidFill>
                  <a:srgbClr val="000000"/>
                </a:solidFill>
                <a:latin typeface="Arial" panose="020B0604020202020204" pitchFamily="34" charset="0"/>
                <a:cs typeface="Arial" panose="020B0604020202020204" pitchFamily="34" charset="0"/>
              </a:rPr>
              <a:t>ư</a:t>
            </a:r>
            <a:r>
              <a:rPr lang="en-US" sz="2400" b="1" dirty="0" err="1">
                <a:solidFill>
                  <a:srgbClr val="000000"/>
                </a:solidFill>
                <a:latin typeface="Arial" panose="020B0604020202020204" pitchFamily="34" charset="0"/>
                <a:cs typeface="Arial" panose="020B0604020202020204" pitchFamily="34" charset="0"/>
              </a:rPr>
              <a:t>ớc</a:t>
            </a:r>
            <a:endParaRPr lang="en-US" sz="2400" b="1" dirty="0">
              <a:solidFill>
                <a:srgbClr val="000000"/>
              </a:solidFill>
              <a:latin typeface="Arial" panose="020B0604020202020204" pitchFamily="34" charset="0"/>
              <a:cs typeface="Arial" panose="020B0604020202020204" pitchFamily="34" charset="0"/>
            </a:endParaRPr>
          </a:p>
        </p:txBody>
      </p:sp>
      <p:sp>
        <p:nvSpPr>
          <p:cNvPr id="13" name="Arrow: Right 164"/>
          <p:cNvSpPr/>
          <p:nvPr/>
        </p:nvSpPr>
        <p:spPr>
          <a:xfrm rot="5400000">
            <a:off x="5822122" y="1420023"/>
            <a:ext cx="266427" cy="362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noFill/>
            </a:endParaRPr>
          </a:p>
        </p:txBody>
      </p:sp>
      <p:sp>
        <p:nvSpPr>
          <p:cNvPr id="14" name="Arrow: Right 197"/>
          <p:cNvSpPr/>
          <p:nvPr/>
        </p:nvSpPr>
        <p:spPr>
          <a:xfrm rot="5400000">
            <a:off x="5796301" y="2120073"/>
            <a:ext cx="266427" cy="362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noFill/>
            </a:endParaRPr>
          </a:p>
        </p:txBody>
      </p:sp>
      <p:sp>
        <p:nvSpPr>
          <p:cNvPr id="15" name="Arrow: Right 198"/>
          <p:cNvSpPr/>
          <p:nvPr/>
        </p:nvSpPr>
        <p:spPr>
          <a:xfrm rot="5400000">
            <a:off x="5796308" y="2813216"/>
            <a:ext cx="266427" cy="362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noFill/>
            </a:endParaRPr>
          </a:p>
        </p:txBody>
      </p:sp>
      <p:sp>
        <p:nvSpPr>
          <p:cNvPr id="16" name="Arrow: Right 199"/>
          <p:cNvSpPr/>
          <p:nvPr/>
        </p:nvSpPr>
        <p:spPr>
          <a:xfrm rot="5400000">
            <a:off x="5796301" y="3553049"/>
            <a:ext cx="266427" cy="362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noFill/>
            </a:endParaRPr>
          </a:p>
        </p:txBody>
      </p:sp>
      <p:sp>
        <p:nvSpPr>
          <p:cNvPr id="17" name="Arrow: Right 200"/>
          <p:cNvSpPr/>
          <p:nvPr/>
        </p:nvSpPr>
        <p:spPr>
          <a:xfrm rot="5400000">
            <a:off x="5770422" y="4396796"/>
            <a:ext cx="266427" cy="362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noFill/>
            </a:endParaRPr>
          </a:p>
        </p:txBody>
      </p:sp>
      <p:sp>
        <p:nvSpPr>
          <p:cNvPr id="18" name="Arrow: Right 202"/>
          <p:cNvSpPr/>
          <p:nvPr/>
        </p:nvSpPr>
        <p:spPr>
          <a:xfrm rot="5400000">
            <a:off x="5788458" y="5229867"/>
            <a:ext cx="266427" cy="362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noFill/>
            </a:endParaRPr>
          </a:p>
        </p:txBody>
      </p:sp>
      <p:sp>
        <p:nvSpPr>
          <p:cNvPr id="19" name="Arrow: Right 203"/>
          <p:cNvSpPr/>
          <p:nvPr/>
        </p:nvSpPr>
        <p:spPr>
          <a:xfrm rot="5400000">
            <a:off x="5769508" y="5948276"/>
            <a:ext cx="266427" cy="362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noFill/>
            </a:endParaRPr>
          </a:p>
        </p:txBody>
      </p:sp>
      <p:sp>
        <p:nvSpPr>
          <p:cNvPr id="20" name="Title 1"/>
          <p:cNvSpPr txBox="1"/>
          <p:nvPr/>
        </p:nvSpPr>
        <p:spPr>
          <a:xfrm>
            <a:off x="3176446" y="325320"/>
            <a:ext cx="5620665" cy="433558"/>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QUY TRÌNH THAM GIA TTS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9AEF3B-29D4-434B-9F92-C6C0E2C2BA30}" type="slidenum">
              <a:rPr lang="en-US" smtClean="0"/>
              <a:pPr/>
              <a:t>18</a:t>
            </a:fld>
            <a:endParaRPr lang="en-US"/>
          </a:p>
        </p:txBody>
      </p:sp>
      <p:sp>
        <p:nvSpPr>
          <p:cNvPr id="5" name="Title 1"/>
          <p:cNvSpPr txBox="1"/>
          <p:nvPr/>
        </p:nvSpPr>
        <p:spPr>
          <a:xfrm>
            <a:off x="2297343" y="804730"/>
            <a:ext cx="8389256" cy="4067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Arial" panose="020B0604020202020204" pitchFamily="34" charset="0"/>
                <a:cs typeface="Arial" panose="020B0604020202020204" pitchFamily="34" charset="0"/>
              </a:rPr>
              <a:t>MỘT SỐ HÌNH ẢNH CỦA TTS TẠI NHẬT BẢN</a:t>
            </a:r>
          </a:p>
        </p:txBody>
      </p:sp>
      <p:sp>
        <p:nvSpPr>
          <p:cNvPr id="6" name="Rectangle 382" descr="02"/>
          <p:cNvSpPr>
            <a:spLocks noChangeArrowheads="1"/>
          </p:cNvSpPr>
          <p:nvPr/>
        </p:nvSpPr>
        <p:spPr bwMode="gray">
          <a:xfrm>
            <a:off x="6491971" y="4279118"/>
            <a:ext cx="2308226" cy="2310734"/>
          </a:xfrm>
          <a:prstGeom prst="rect">
            <a:avLst/>
          </a:prstGeom>
          <a:blipFill dpi="0" rotWithShape="1">
            <a:blip r:embed="rId2" cstate="print"/>
            <a:srcRect/>
            <a:stretch>
              <a:fillRect/>
            </a:stretch>
          </a:blipFill>
          <a:ln w="9525">
            <a:noFill/>
            <a:miter lim="800000"/>
          </a:ln>
          <a:effectLst/>
        </p:spPr>
        <p:txBody>
          <a:bodyPr wrap="none" anchor="ctr"/>
          <a:lstStyle/>
          <a:p>
            <a:endParaRPr lang="en-US"/>
          </a:p>
        </p:txBody>
      </p:sp>
      <p:sp>
        <p:nvSpPr>
          <p:cNvPr id="7" name="Rectangle 427"/>
          <p:cNvSpPr>
            <a:spLocks noChangeArrowheads="1"/>
          </p:cNvSpPr>
          <p:nvPr/>
        </p:nvSpPr>
        <p:spPr bwMode="gray">
          <a:xfrm>
            <a:off x="9286878" y="4264604"/>
            <a:ext cx="2486471" cy="2310734"/>
          </a:xfrm>
          <a:prstGeom prst="rect">
            <a:avLst/>
          </a:prstGeom>
          <a:blipFill>
            <a:blip r:embed="rId3" cstate="print"/>
            <a:stretch>
              <a:fillRect/>
            </a:stretch>
          </a:blipFill>
          <a:ln w="9525">
            <a:noFill/>
            <a:miter lim="800000"/>
          </a:ln>
          <a:effectLst/>
        </p:spPr>
        <p:txBody>
          <a:bodyPr wrap="none" anchor="ctr"/>
          <a:lstStyle/>
          <a:p>
            <a:endParaRPr lang="en-US"/>
          </a:p>
        </p:txBody>
      </p:sp>
      <p:sp>
        <p:nvSpPr>
          <p:cNvPr id="8" name="Rectangle 332"/>
          <p:cNvSpPr>
            <a:spLocks noChangeArrowheads="1"/>
          </p:cNvSpPr>
          <p:nvPr/>
        </p:nvSpPr>
        <p:spPr bwMode="gray">
          <a:xfrm>
            <a:off x="3457803" y="4279118"/>
            <a:ext cx="2617107" cy="2310734"/>
          </a:xfrm>
          <a:prstGeom prst="rect">
            <a:avLst/>
          </a:prstGeom>
          <a:blipFill>
            <a:blip r:embed="rId4"/>
            <a:stretch>
              <a:fillRect/>
            </a:stretch>
          </a:blipFill>
          <a:ln w="9525">
            <a:noFill/>
            <a:miter lim="800000"/>
          </a:ln>
          <a:effectLst/>
        </p:spPr>
        <p:txBody>
          <a:bodyPr wrap="none" anchor="ctr"/>
          <a:lstStyle/>
          <a:p>
            <a:endParaRPr lang="en-US"/>
          </a:p>
        </p:txBody>
      </p:sp>
      <p:sp>
        <p:nvSpPr>
          <p:cNvPr id="9" name="Rectangle 380"/>
          <p:cNvSpPr>
            <a:spLocks noChangeArrowheads="1"/>
          </p:cNvSpPr>
          <p:nvPr/>
        </p:nvSpPr>
        <p:spPr bwMode="gray">
          <a:xfrm>
            <a:off x="7646084" y="1691763"/>
            <a:ext cx="2668804" cy="2310734"/>
          </a:xfrm>
          <a:prstGeom prst="rect">
            <a:avLst/>
          </a:prstGeom>
          <a:blipFill>
            <a:blip r:embed="rId5"/>
            <a:stretch>
              <a:fillRect/>
            </a:stretch>
          </a:blipFill>
          <a:ln w="9525">
            <a:noFill/>
            <a:miter lim="800000"/>
          </a:ln>
          <a:effectLst/>
        </p:spPr>
        <p:txBody>
          <a:bodyPr wrap="none" anchor="ctr"/>
          <a:lstStyle/>
          <a:p>
            <a:endParaRPr lang="en-US"/>
          </a:p>
        </p:txBody>
      </p:sp>
      <p:sp>
        <p:nvSpPr>
          <p:cNvPr id="10" name="Rectangle 381" descr="01"/>
          <p:cNvSpPr>
            <a:spLocks noChangeArrowheads="1"/>
          </p:cNvSpPr>
          <p:nvPr/>
        </p:nvSpPr>
        <p:spPr bwMode="gray">
          <a:xfrm>
            <a:off x="703714" y="4279118"/>
            <a:ext cx="2337029" cy="2310734"/>
          </a:xfrm>
          <a:prstGeom prst="rect">
            <a:avLst/>
          </a:prstGeom>
          <a:blipFill dpi="0" rotWithShape="1">
            <a:blip r:embed="rId6"/>
            <a:srcRect/>
            <a:stretch>
              <a:fillRect/>
            </a:stretch>
          </a:blipFill>
          <a:ln w="9525">
            <a:noFill/>
            <a:miter lim="800000"/>
          </a:ln>
          <a:effectLst/>
        </p:spPr>
        <p:txBody>
          <a:bodyPr wrap="none" anchor="ctr"/>
          <a:lstStyle/>
          <a:p>
            <a:endParaRPr lang="en-US"/>
          </a:p>
        </p:txBody>
      </p:sp>
      <p:sp>
        <p:nvSpPr>
          <p:cNvPr id="11" name="Rectangle 383" descr="03"/>
          <p:cNvSpPr>
            <a:spLocks noChangeArrowheads="1"/>
          </p:cNvSpPr>
          <p:nvPr/>
        </p:nvSpPr>
        <p:spPr bwMode="gray">
          <a:xfrm>
            <a:off x="2032458" y="1739420"/>
            <a:ext cx="2494868" cy="2310734"/>
          </a:xfrm>
          <a:prstGeom prst="rect">
            <a:avLst/>
          </a:prstGeom>
          <a:blipFill dpi="0" rotWithShape="1">
            <a:blip r:embed="rId7"/>
            <a:srcRect/>
            <a:stretch>
              <a:fillRect/>
            </a:stretch>
          </a:blipFill>
          <a:ln w="9525">
            <a:noFill/>
            <a:miter lim="800000"/>
          </a:ln>
          <a:effectLst/>
        </p:spPr>
        <p:txBody>
          <a:bodyPr wrap="none" anchor="ctr"/>
          <a:lstStyle/>
          <a:p>
            <a:endParaRPr lang="en-US"/>
          </a:p>
        </p:txBody>
      </p:sp>
      <p:sp>
        <p:nvSpPr>
          <p:cNvPr id="12" name="Slide Number Placeholder 8"/>
          <p:cNvSpPr txBox="1">
            <a:spLocks/>
          </p:cNvSpPr>
          <p:nvPr/>
        </p:nvSpPr>
        <p:spPr>
          <a:xfrm>
            <a:off x="8763000" y="65087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C7CD3CF-8243-4EEC-A01E-6F438645B60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1.png"/>
          <p:cNvPicPr>
            <a:picLocks noGrp="1" noChangeAspect="1"/>
          </p:cNvPicPr>
          <p:nvPr>
            <p:ph idx="1"/>
          </p:nvPr>
        </p:nvPicPr>
        <p:blipFill>
          <a:blip r:embed="rId2"/>
          <a:stretch>
            <a:fillRect/>
          </a:stretch>
        </p:blipFill>
        <p:spPr>
          <a:xfrm>
            <a:off x="0" y="1"/>
            <a:ext cx="12192000" cy="7668552"/>
          </a:xfrm>
        </p:spPr>
      </p:pic>
      <p:sp>
        <p:nvSpPr>
          <p:cNvPr id="4" name="Slide Number Placeholder 3"/>
          <p:cNvSpPr>
            <a:spLocks noGrp="1"/>
          </p:cNvSpPr>
          <p:nvPr>
            <p:ph type="sldNum" sz="quarter" idx="12"/>
          </p:nvPr>
        </p:nvSpPr>
        <p:spPr/>
        <p:txBody>
          <a:bodyPr/>
          <a:lstStyle/>
          <a:p>
            <a:fld id="{D99AEF3B-29D4-434B-9F92-C6C0E2C2BA30}"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34291" y="360218"/>
          <a:ext cx="10778836" cy="5778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99AEF3B-29D4-434B-9F92-C6C0E2C2BA30}"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9AEF3B-29D4-434B-9F92-C6C0E2C2BA30}" type="slidenum">
              <a:rPr lang="en-US" smtClean="0"/>
              <a:pPr/>
              <a:t>20</a:t>
            </a:fld>
            <a:endParaRPr lang="en-US"/>
          </a:p>
        </p:txBody>
      </p:sp>
    </p:spTree>
    <p:extLst>
      <p:ext uri="{BB962C8B-B14F-4D97-AF65-F5344CB8AC3E}">
        <p14:creationId xmlns="" xmlns:p14="http://schemas.microsoft.com/office/powerpoint/2010/main" val="980075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745" y="928254"/>
            <a:ext cx="11277600" cy="5929745"/>
          </a:xfrm>
        </p:spPr>
        <p:txBody>
          <a:bodyPr>
            <a:noAutofit/>
          </a:bodyPr>
          <a:lstStyle/>
          <a:p>
            <a:pPr lvl="0" algn="just">
              <a:lnSpc>
                <a:spcPct val="140000"/>
              </a:lnSpc>
              <a:spcBef>
                <a:spcPts val="0"/>
              </a:spcBef>
              <a:buNone/>
            </a:pPr>
            <a:r>
              <a:rPr lang="en-US" sz="1800" b="1" smtClean="0">
                <a:latin typeface="Arial" pitchFamily="34" charset="0"/>
                <a:cs typeface="Arial" pitchFamily="34" charset="0"/>
              </a:rPr>
              <a:t>ĐỐI TƯỢNG:</a:t>
            </a:r>
          </a:p>
          <a:p>
            <a:pPr lvl="0" algn="just">
              <a:lnSpc>
                <a:spcPct val="140000"/>
              </a:lnSpc>
              <a:spcBef>
                <a:spcPts val="0"/>
              </a:spcBef>
              <a:buNone/>
            </a:pPr>
            <a:r>
              <a:rPr lang="en-US" sz="1800" smtClean="0">
                <a:latin typeface="Arial" pitchFamily="34" charset="0"/>
                <a:cs typeface="Arial" pitchFamily="34" charset="0"/>
              </a:rPr>
              <a:t>Sinh viên năm 1,2,3 tất cả các chuyên ngành</a:t>
            </a:r>
          </a:p>
          <a:p>
            <a:pPr lvl="0" algn="just">
              <a:lnSpc>
                <a:spcPct val="140000"/>
              </a:lnSpc>
              <a:spcBef>
                <a:spcPts val="0"/>
              </a:spcBef>
              <a:buNone/>
            </a:pPr>
            <a:r>
              <a:rPr lang="en-US" sz="1800" b="1" smtClean="0">
                <a:latin typeface="Arial" pitchFamily="34" charset="0"/>
                <a:cs typeface="Arial" pitchFamily="34" charset="0"/>
              </a:rPr>
              <a:t>LỢI ÍCH KHI THAM GIA CHƯƠNG TRÌNH:</a:t>
            </a:r>
          </a:p>
          <a:p>
            <a:pPr lvl="0" algn="just">
              <a:lnSpc>
                <a:spcPct val="140000"/>
              </a:lnSpc>
              <a:spcBef>
                <a:spcPts val="0"/>
              </a:spcBef>
              <a:buFont typeface="Wingdings" pitchFamily="2" charset="2"/>
              <a:buChar char="Ø"/>
            </a:pPr>
            <a:r>
              <a:rPr lang="en-US" sz="1800" smtClean="0">
                <a:latin typeface="Arial" pitchFamily="34" charset="0"/>
                <a:cs typeface="Arial" pitchFamily="34" charset="0"/>
              </a:rPr>
              <a:t>Tạo điều kiện cho sinh viên tiếp cận và thực tập với môi trường thực tế tại các doanh nghiệp Nhật Bản;</a:t>
            </a:r>
          </a:p>
          <a:p>
            <a:pPr lvl="0" algn="just">
              <a:lnSpc>
                <a:spcPct val="140000"/>
              </a:lnSpc>
              <a:spcBef>
                <a:spcPts val="0"/>
              </a:spcBef>
              <a:buFont typeface="Wingdings" pitchFamily="2" charset="2"/>
              <a:buChar char="Ø"/>
            </a:pPr>
            <a:r>
              <a:rPr lang="en-US" sz="1800" smtClean="0">
                <a:latin typeface="Arial" pitchFamily="34" charset="0"/>
                <a:cs typeface="Arial" pitchFamily="34" charset="0"/>
              </a:rPr>
              <a:t>Tạo điều kiện cho sinh viên chuyên ngành cơ hội thực hành chuyên môn, rèn luyện kỹ năng chuyên môn, quản lý trong dây chuyền sản xuất thực tế tại các doanh nghiệp Nhật Bản;</a:t>
            </a:r>
          </a:p>
          <a:p>
            <a:pPr lvl="0" algn="just">
              <a:lnSpc>
                <a:spcPct val="140000"/>
              </a:lnSpc>
              <a:spcBef>
                <a:spcPts val="0"/>
              </a:spcBef>
              <a:buFont typeface="Wingdings" pitchFamily="2" charset="2"/>
              <a:buChar char="Ø"/>
            </a:pPr>
            <a:r>
              <a:rPr lang="en-US" sz="1800" smtClean="0">
                <a:latin typeface="Arial" pitchFamily="34" charset="0"/>
                <a:cs typeface="Arial" pitchFamily="34" charset="0"/>
              </a:rPr>
              <a:t>Tạo môi trường thuận lợi cho việc rèn luyện ý thức, thái độ, tác phong làm việc theo phong cách hiện đại, công nghiệp từ kinh nghiệm quản lý của Nhật Bản;</a:t>
            </a:r>
          </a:p>
          <a:p>
            <a:pPr lvl="0" algn="just">
              <a:lnSpc>
                <a:spcPct val="140000"/>
              </a:lnSpc>
              <a:spcBef>
                <a:spcPts val="0"/>
              </a:spcBef>
              <a:buFont typeface="Wingdings" pitchFamily="2" charset="2"/>
              <a:buChar char="Ø"/>
            </a:pPr>
            <a:r>
              <a:rPr lang="en-US" sz="1800" smtClean="0">
                <a:latin typeface="Arial" pitchFamily="34" charset="0"/>
                <a:cs typeface="Arial" pitchFamily="34" charset="0"/>
              </a:rPr>
              <a:t>Có định hướng nghề nghiệp cũng như có cơ hội tìm việc làm tốt ngay trong quá trình học tập.</a:t>
            </a:r>
          </a:p>
          <a:p>
            <a:pPr lvl="0" algn="just">
              <a:lnSpc>
                <a:spcPct val="140000"/>
              </a:lnSpc>
              <a:spcBef>
                <a:spcPts val="0"/>
              </a:spcBef>
              <a:buFont typeface="Wingdings" pitchFamily="2" charset="2"/>
              <a:buChar char="Ø"/>
            </a:pPr>
            <a:r>
              <a:rPr lang="en-US" sz="1800" smtClean="0">
                <a:latin typeface="Arial" pitchFamily="34" charset="0"/>
                <a:cs typeface="Arial" pitchFamily="34" charset="0"/>
              </a:rPr>
              <a:t>Được nhận các chế độ đãi ngộ như nhân viên của doanh nghiệp.</a:t>
            </a:r>
          </a:p>
          <a:p>
            <a:pPr lvl="0" algn="just">
              <a:lnSpc>
                <a:spcPct val="140000"/>
              </a:lnSpc>
              <a:spcBef>
                <a:spcPts val="0"/>
              </a:spcBef>
              <a:buNone/>
            </a:pPr>
            <a:r>
              <a:rPr lang="en-US" sz="1800" b="1" smtClean="0">
                <a:latin typeface="Arial" pitchFamily="34" charset="0"/>
                <a:cs typeface="Arial" pitchFamily="34" charset="0"/>
              </a:rPr>
              <a:t>NỘI DUNG CHƯƠNG TRÌNH:</a:t>
            </a:r>
          </a:p>
          <a:p>
            <a:pPr lvl="0">
              <a:lnSpc>
                <a:spcPct val="140000"/>
              </a:lnSpc>
              <a:spcBef>
                <a:spcPts val="0"/>
              </a:spcBef>
              <a:buFont typeface="Wingdings" pitchFamily="2" charset="2"/>
              <a:buChar char="Ø"/>
            </a:pPr>
            <a:r>
              <a:rPr lang="en-US" sz="1800" smtClean="0">
                <a:latin typeface="Arial" pitchFamily="34" charset="0"/>
                <a:cs typeface="Arial" pitchFamily="34" charset="0"/>
              </a:rPr>
              <a:t>Chương trình gồm nhiều đợt thực hành tập trung (2 – 3 tháng/đợt) tại doanh nghiệp, trong đó sinh viên được bố trí làm việc tại các vị trí cụ thể trong dây chuyền sản xuất trực tiếp;</a:t>
            </a:r>
          </a:p>
          <a:p>
            <a:pPr lvl="0">
              <a:lnSpc>
                <a:spcPct val="140000"/>
              </a:lnSpc>
              <a:spcBef>
                <a:spcPts val="0"/>
              </a:spcBef>
              <a:buFont typeface="Wingdings" pitchFamily="2" charset="2"/>
              <a:buChar char="Ø"/>
            </a:pPr>
            <a:r>
              <a:rPr lang="en-US" sz="1800" smtClean="0">
                <a:latin typeface="Arial" pitchFamily="34" charset="0"/>
                <a:cs typeface="Arial" pitchFamily="34" charset="0"/>
              </a:rPr>
              <a:t>Các đợt thực tập có nội dung nâng dần từ phổ thông đến nghề nghiệp và kỹ năng (chuyên môn và quản lý);</a:t>
            </a:r>
            <a:endParaRPr lang="en-US" sz="1800" b="1" smtClean="0">
              <a:latin typeface="Arial" pitchFamily="34" charset="0"/>
              <a:cs typeface="Arial" pitchFamily="34" charset="0"/>
            </a:endParaRPr>
          </a:p>
        </p:txBody>
      </p:sp>
      <p:grpSp>
        <p:nvGrpSpPr>
          <p:cNvPr id="5" name="Group 4"/>
          <p:cNvGrpSpPr/>
          <p:nvPr/>
        </p:nvGrpSpPr>
        <p:grpSpPr>
          <a:xfrm>
            <a:off x="602208" y="202607"/>
            <a:ext cx="9691717" cy="753357"/>
            <a:chOff x="0" y="0"/>
            <a:chExt cx="7052887" cy="1271185"/>
          </a:xfrm>
        </p:grpSpPr>
        <p:sp>
          <p:nvSpPr>
            <p:cNvPr id="6" name="Rounded Rectangle 5"/>
            <p:cNvSpPr/>
            <p:nvPr/>
          </p:nvSpPr>
          <p:spPr>
            <a:xfrm>
              <a:off x="0" y="0"/>
              <a:ext cx="7052887" cy="1271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9493" y="37233"/>
              <a:ext cx="6984287" cy="1046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400" b="1" kern="1200" smtClean="0">
                  <a:latin typeface="Arial" pitchFamily="34" charset="0"/>
                  <a:cs typeface="Arial" pitchFamily="34" charset="0"/>
                </a:rPr>
                <a:t>CHƯƠNG TRÌNH INTERNSHIP TẠI DN NHẬT BẢN TẠI VIỆT NAM</a:t>
              </a:r>
              <a:endParaRPr lang="en-US" sz="2400" b="1" kern="1200">
                <a:latin typeface="Arial" pitchFamily="34" charset="0"/>
                <a:cs typeface="Arial" pitchFamily="34" charset="0"/>
              </a:endParaRPr>
            </a:p>
          </p:txBody>
        </p:sp>
      </p:grpSp>
      <p:sp>
        <p:nvSpPr>
          <p:cNvPr id="9" name="Slide Number Placeholder 8"/>
          <p:cNvSpPr>
            <a:spLocks noGrp="1"/>
          </p:cNvSpPr>
          <p:nvPr>
            <p:ph type="sldNum" sz="quarter" idx="12"/>
          </p:nvPr>
        </p:nvSpPr>
        <p:spPr/>
        <p:txBody>
          <a:bodyPr/>
          <a:lstStyle/>
          <a:p>
            <a:fld id="{D99AEF3B-29D4-434B-9F92-C6C0E2C2BA30}"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a:hlinkClick r:id="rId3" action="ppaction://hlinkfile"/>
            <a:extLst>
              <a:ext uri="{FF2B5EF4-FFF2-40B4-BE49-F238E27FC236}">
                <a16:creationId xmlns="" xmlns:a16="http://schemas.microsoft.com/office/drawing/2014/main" id="{6C218C37-1D0C-4A49-90FE-E9B1BAFD8F2D}"/>
              </a:ext>
            </a:extLst>
          </p:cNvPr>
          <p:cNvSpPr txBox="1"/>
          <p:nvPr/>
        </p:nvSpPr>
        <p:spPr>
          <a:xfrm>
            <a:off x="566759" y="1348464"/>
            <a:ext cx="10874326" cy="6760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Arial" panose="020B0604020202020204" pitchFamily="34" charset="0"/>
                <a:cs typeface="Arial" panose="020B0604020202020204" pitchFamily="34" charset="0"/>
              </a:rPr>
              <a:t>CHI PHÍ VÀ THU NHẬP TẠM TÍNH</a:t>
            </a:r>
          </a:p>
        </p:txBody>
      </p:sp>
      <p:sp>
        <p:nvSpPr>
          <p:cNvPr id="3" name="Title 1"/>
          <p:cNvSpPr txBox="1"/>
          <p:nvPr/>
        </p:nvSpPr>
        <p:spPr>
          <a:xfrm>
            <a:off x="221673" y="2396836"/>
            <a:ext cx="9199418" cy="3713019"/>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lnSpc>
                <a:spcPct val="140000"/>
              </a:lnSpc>
              <a:spcAft>
                <a:spcPts val="600"/>
              </a:spcAft>
            </a:pPr>
            <a:r>
              <a:rPr lang="en-US" sz="12800" b="1" smtClean="0">
                <a:latin typeface="Arial" pitchFamily="34" charset="0"/>
                <a:cs typeface="Arial" pitchFamily="34" charset="0"/>
              </a:rPr>
              <a:t>TỔNG THU NHẬP (3 THÁNG):</a:t>
            </a:r>
          </a:p>
          <a:p>
            <a:pPr algn="just">
              <a:lnSpc>
                <a:spcPct val="140000"/>
              </a:lnSpc>
              <a:spcAft>
                <a:spcPts val="600"/>
              </a:spcAft>
            </a:pPr>
            <a:r>
              <a:rPr lang="en-US" sz="10400" b="1" noProof="1" smtClean="0">
                <a:latin typeface="Arial" pitchFamily="34" charset="0"/>
                <a:ea typeface="Tahoma" panose="020B0604030504040204" pitchFamily="34" charset="0"/>
                <a:cs typeface="Arial" pitchFamily="34" charset="0"/>
              </a:rPr>
              <a:t>Khoảng 12 – 13 triệu đồng (chưa kể làm thêm giờ)</a:t>
            </a:r>
            <a:endParaRPr lang="en-US" sz="10400" noProof="1" smtClean="0">
              <a:latin typeface="Arial" pitchFamily="34" charset="0"/>
              <a:ea typeface="Tahoma" panose="020B0604030504040204" pitchFamily="34" charset="0"/>
              <a:cs typeface="Arial" pitchFamily="34" charset="0"/>
            </a:endParaRPr>
          </a:p>
          <a:p>
            <a:pPr lvl="0" algn="just">
              <a:lnSpc>
                <a:spcPct val="140000"/>
              </a:lnSpc>
              <a:spcAft>
                <a:spcPts val="600"/>
              </a:spcAft>
            </a:pPr>
            <a:r>
              <a:rPr lang="en-US" sz="12800" b="1" smtClean="0">
                <a:latin typeface="Arial" pitchFamily="34" charset="0"/>
                <a:cs typeface="Arial" pitchFamily="34" charset="0"/>
              </a:rPr>
              <a:t>TỔNG CHI PHÍ (3 THÁNG): </a:t>
            </a:r>
          </a:p>
          <a:p>
            <a:pPr algn="just">
              <a:lnSpc>
                <a:spcPct val="140000"/>
              </a:lnSpc>
              <a:spcAft>
                <a:spcPts val="600"/>
              </a:spcAft>
            </a:pPr>
            <a:r>
              <a:rPr lang="en-US" sz="10400" b="1" noProof="1" smtClean="0">
                <a:latin typeface="Arial" pitchFamily="34" charset="0"/>
                <a:ea typeface="Tahoma" panose="020B0604030504040204" pitchFamily="34" charset="0"/>
                <a:cs typeface="Arial" pitchFamily="34" charset="0"/>
              </a:rPr>
              <a:t>Khoảng 5 triệu đồng (Bao gồm chi phí đào tạo tại ITM, chi phí ăn ở đi lại trong khi thực tập)</a:t>
            </a:r>
          </a:p>
          <a:p>
            <a:pPr algn="just">
              <a:lnSpc>
                <a:spcPct val="140000"/>
              </a:lnSpc>
              <a:spcAft>
                <a:spcPts val="600"/>
              </a:spcAft>
            </a:pPr>
            <a:r>
              <a:rPr lang="en-US" sz="9800" noProof="1" smtClean="0">
                <a:latin typeface="Arial" pitchFamily="34" charset="0"/>
                <a:ea typeface="Tahoma" panose="020B0604030504040204" pitchFamily="34" charset="0"/>
                <a:cs typeface="Arial" pitchFamily="34" charset="0"/>
              </a:rPr>
              <a:t>       </a:t>
            </a:r>
            <a:r>
              <a:rPr lang="en-US" sz="9800" b="1" noProof="1" smtClean="0">
                <a:solidFill>
                  <a:srgbClr val="FF0000"/>
                </a:solidFill>
                <a:latin typeface="Arial" pitchFamily="34" charset="0"/>
                <a:ea typeface="Tahoma" panose="020B0604030504040204" pitchFamily="34" charset="0"/>
                <a:cs typeface="Arial" pitchFamily="34" charset="0"/>
              </a:rPr>
              <a:t>THU NHẬP VỀ TAY: khoảng 7 - 8 triệu đồng</a:t>
            </a:r>
          </a:p>
          <a:p>
            <a:endParaRPr lang="en-US" sz="3600" b="1" dirty="0">
              <a:latin typeface="Arial" panose="020B0604020202020204" pitchFamily="34" charset="0"/>
              <a:cs typeface="Arial" panose="020B0604020202020204" pitchFamily="34" charset="0"/>
            </a:endParaRPr>
          </a:p>
        </p:txBody>
      </p:sp>
      <p:grpSp>
        <p:nvGrpSpPr>
          <p:cNvPr id="5" name="Group 4"/>
          <p:cNvGrpSpPr/>
          <p:nvPr/>
        </p:nvGrpSpPr>
        <p:grpSpPr>
          <a:xfrm>
            <a:off x="657629" y="246775"/>
            <a:ext cx="10730807" cy="753357"/>
            <a:chOff x="0" y="0"/>
            <a:chExt cx="7052887" cy="1271185"/>
          </a:xfrm>
        </p:grpSpPr>
        <p:sp>
          <p:nvSpPr>
            <p:cNvPr id="6" name="Rounded Rectangle 5"/>
            <p:cNvSpPr/>
            <p:nvPr/>
          </p:nvSpPr>
          <p:spPr>
            <a:xfrm>
              <a:off x="0" y="0"/>
              <a:ext cx="7052887" cy="1271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9493" y="37233"/>
              <a:ext cx="6984287" cy="1046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smtClean="0">
                  <a:latin typeface="Arial" pitchFamily="34" charset="0"/>
                  <a:cs typeface="Arial" pitchFamily="34" charset="0"/>
                </a:rPr>
                <a:t>CHƯƠNG TRÌNH INTERNSHIP TẠI DN NHẬT BẢN TẠI VIỆT NAM</a:t>
              </a:r>
              <a:endParaRPr lang="en-US" sz="2700" b="1" kern="1200">
                <a:latin typeface="Arial" pitchFamily="34" charset="0"/>
                <a:cs typeface="Arial" pitchFamily="34" charset="0"/>
              </a:endParaRPr>
            </a:p>
          </p:txBody>
        </p:sp>
      </p:grpSp>
      <p:sp>
        <p:nvSpPr>
          <p:cNvPr id="8" name="Slide Number Placeholder 7"/>
          <p:cNvSpPr>
            <a:spLocks noGrp="1"/>
          </p:cNvSpPr>
          <p:nvPr>
            <p:ph type="sldNum" sz="quarter" idx="12"/>
          </p:nvPr>
        </p:nvSpPr>
        <p:spPr/>
        <p:txBody>
          <a:bodyPr/>
          <a:lstStyle/>
          <a:p>
            <a:fld id="{D99AEF3B-29D4-434B-9F92-C6C0E2C2BA30}" type="slidenum">
              <a:rPr lang="en-US" smtClean="0"/>
              <a:pPr/>
              <a:t>4</a:t>
            </a:fld>
            <a:endParaRPr lang="en-US"/>
          </a:p>
        </p:txBody>
      </p:sp>
      <p:sp>
        <p:nvSpPr>
          <p:cNvPr id="9" name="Right Arrow 8"/>
          <p:cNvSpPr/>
          <p:nvPr/>
        </p:nvSpPr>
        <p:spPr>
          <a:xfrm>
            <a:off x="415636" y="5458691"/>
            <a:ext cx="415637" cy="29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9933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745" y="928254"/>
            <a:ext cx="11277600" cy="5929745"/>
          </a:xfrm>
        </p:spPr>
        <p:txBody>
          <a:bodyPr>
            <a:noAutofit/>
          </a:bodyPr>
          <a:lstStyle/>
          <a:p>
            <a:pPr lvl="0" algn="just">
              <a:lnSpc>
                <a:spcPct val="140000"/>
              </a:lnSpc>
              <a:spcBef>
                <a:spcPts val="0"/>
              </a:spcBef>
              <a:buNone/>
            </a:pPr>
            <a:r>
              <a:rPr lang="en-US" sz="2500" b="1" smtClean="0">
                <a:latin typeface="Arial" pitchFamily="34" charset="0"/>
                <a:cs typeface="Arial" pitchFamily="34" charset="0"/>
              </a:rPr>
              <a:t>ĐỐI TƯỢNG:</a:t>
            </a:r>
          </a:p>
          <a:p>
            <a:pPr lvl="0" indent="6350" algn="just">
              <a:lnSpc>
                <a:spcPct val="140000"/>
              </a:lnSpc>
              <a:spcBef>
                <a:spcPts val="0"/>
              </a:spcBef>
              <a:buNone/>
            </a:pPr>
            <a:r>
              <a:rPr lang="en-US" sz="2500" smtClean="0">
                <a:latin typeface="Arial" pitchFamily="34" charset="0"/>
                <a:cs typeface="Arial" pitchFamily="34" charset="0"/>
              </a:rPr>
              <a:t>Sinh viên</a:t>
            </a:r>
            <a:r>
              <a:rPr lang="vi-VN" sz="2500" smtClean="0">
                <a:latin typeface="Arial" pitchFamily="34" charset="0"/>
                <a:cs typeface="Arial" pitchFamily="34" charset="0"/>
              </a:rPr>
              <a:t> </a:t>
            </a:r>
            <a:r>
              <a:rPr lang="en-US" sz="2500" smtClean="0">
                <a:latin typeface="Arial" pitchFamily="34" charset="0"/>
                <a:cs typeface="Arial" pitchFamily="34" charset="0"/>
              </a:rPr>
              <a:t>năm cuối các </a:t>
            </a:r>
            <a:r>
              <a:rPr lang="vi-VN" sz="2500" smtClean="0">
                <a:latin typeface="Arial" pitchFamily="34" charset="0"/>
                <a:cs typeface="Arial" pitchFamily="34" charset="0"/>
              </a:rPr>
              <a:t>khoa</a:t>
            </a:r>
            <a:r>
              <a:rPr lang="vi-VN" sz="2500" smtClean="0">
                <a:latin typeface="Arial" pitchFamily="34" charset="0"/>
                <a:cs typeface="Arial" pitchFamily="34" charset="0"/>
              </a:rPr>
              <a:t>: Du lịch (QTKS); Cơ khí, </a:t>
            </a:r>
            <a:r>
              <a:rPr lang="en-US" sz="2500" smtClean="0">
                <a:latin typeface="Arial" pitchFamily="34" charset="0"/>
                <a:cs typeface="Arial" pitchFamily="34" charset="0"/>
              </a:rPr>
              <a:t>Đ</a:t>
            </a:r>
            <a:r>
              <a:rPr lang="vi-VN" sz="2500" smtClean="0">
                <a:latin typeface="Arial" pitchFamily="34" charset="0"/>
                <a:cs typeface="Arial" pitchFamily="34" charset="0"/>
              </a:rPr>
              <a:t>iện điện tử, Tiếng Nhật (ngoại ngữ 1), </a:t>
            </a:r>
            <a:r>
              <a:rPr lang="en-US" sz="2500" smtClean="0">
                <a:latin typeface="Arial" pitchFamily="34" charset="0"/>
                <a:cs typeface="Arial" pitchFamily="34" charset="0"/>
              </a:rPr>
              <a:t>Quản lý kinh doanh và Thương mại </a:t>
            </a:r>
            <a:r>
              <a:rPr lang="vi-VN" sz="2500" smtClean="0">
                <a:latin typeface="Arial" pitchFamily="34" charset="0"/>
                <a:cs typeface="Arial" pitchFamily="34" charset="0"/>
              </a:rPr>
              <a:t>( logistic); </a:t>
            </a:r>
            <a:endParaRPr lang="en-US" sz="2500" smtClean="0">
              <a:latin typeface="Arial" pitchFamily="34" charset="0"/>
              <a:cs typeface="Arial" pitchFamily="34" charset="0"/>
            </a:endParaRPr>
          </a:p>
          <a:p>
            <a:pPr lvl="0" algn="just">
              <a:lnSpc>
                <a:spcPct val="140000"/>
              </a:lnSpc>
              <a:spcBef>
                <a:spcPts val="0"/>
              </a:spcBef>
              <a:buNone/>
            </a:pPr>
            <a:r>
              <a:rPr lang="en-US" sz="2500" b="1" smtClean="0">
                <a:latin typeface="Arial" pitchFamily="34" charset="0"/>
                <a:cs typeface="Arial" pitchFamily="34" charset="0"/>
              </a:rPr>
              <a:t>THỜI GIAN THỰC TẬP: </a:t>
            </a:r>
            <a:r>
              <a:rPr lang="en-US" sz="2500" smtClean="0">
                <a:latin typeface="Arial" pitchFamily="34" charset="0"/>
                <a:cs typeface="Arial" pitchFamily="34" charset="0"/>
              </a:rPr>
              <a:t>3 THÁNG</a:t>
            </a:r>
            <a:r>
              <a:rPr lang="vi-VN" sz="2500" smtClean="0">
                <a:latin typeface="Arial" pitchFamily="34" charset="0"/>
                <a:cs typeface="Arial" pitchFamily="34" charset="0"/>
              </a:rPr>
              <a:t> </a:t>
            </a:r>
            <a:endParaRPr lang="en-US" sz="2500" smtClean="0">
              <a:latin typeface="Arial" pitchFamily="34" charset="0"/>
              <a:cs typeface="Arial" pitchFamily="34" charset="0"/>
            </a:endParaRPr>
          </a:p>
          <a:p>
            <a:pPr lvl="0" algn="just">
              <a:lnSpc>
                <a:spcPct val="140000"/>
              </a:lnSpc>
              <a:spcBef>
                <a:spcPts val="0"/>
              </a:spcBef>
              <a:buNone/>
            </a:pPr>
            <a:r>
              <a:rPr lang="en-US" sz="2500" b="1" smtClean="0">
                <a:latin typeface="Arial" pitchFamily="34" charset="0"/>
                <a:cs typeface="Arial" pitchFamily="34" charset="0"/>
              </a:rPr>
              <a:t>LỢI ÍCH KHI THAM GIA CHƯƠNG TRÌNH</a:t>
            </a:r>
          </a:p>
          <a:p>
            <a:pPr lvl="0" algn="just">
              <a:lnSpc>
                <a:spcPct val="140000"/>
              </a:lnSpc>
              <a:spcBef>
                <a:spcPts val="0"/>
              </a:spcBef>
              <a:buFont typeface="Wingdings" pitchFamily="2" charset="2"/>
              <a:buChar char="Ø"/>
            </a:pPr>
            <a:r>
              <a:rPr lang="en-US" sz="2500" noProof="1" smtClean="0">
                <a:latin typeface="Arial" pitchFamily="34" charset="0"/>
                <a:ea typeface="Tahoma" panose="020B0604030504040204" pitchFamily="34" charset="0"/>
                <a:cs typeface="Arial" pitchFamily="34" charset="0"/>
              </a:rPr>
              <a:t> Được thực tập nghề theo đúng chuyên ngành đ</a:t>
            </a:r>
            <a:r>
              <a:rPr lang="vi-VN" sz="2500" noProof="1" smtClean="0">
                <a:latin typeface="Arial" pitchFamily="34" charset="0"/>
                <a:ea typeface="Tahoma" panose="020B0604030504040204" pitchFamily="34" charset="0"/>
                <a:cs typeface="Arial" pitchFamily="34" charset="0"/>
              </a:rPr>
              <a:t>ư</a:t>
            </a:r>
            <a:r>
              <a:rPr lang="en-US" sz="2500" noProof="1" smtClean="0">
                <a:latin typeface="Arial" pitchFamily="34" charset="0"/>
                <a:ea typeface="Tahoma" panose="020B0604030504040204" pitchFamily="34" charset="0"/>
                <a:cs typeface="Arial" pitchFamily="34" charset="0"/>
              </a:rPr>
              <a:t>ợc đào tạo</a:t>
            </a:r>
          </a:p>
          <a:p>
            <a:pPr lvl="0" algn="just">
              <a:lnSpc>
                <a:spcPct val="140000"/>
              </a:lnSpc>
              <a:spcBef>
                <a:spcPts val="0"/>
              </a:spcBef>
              <a:buFont typeface="Wingdings" pitchFamily="2" charset="2"/>
              <a:buChar char="Ø"/>
            </a:pPr>
            <a:r>
              <a:rPr lang="en-US" sz="2500" noProof="1" smtClean="0">
                <a:latin typeface="Arial" pitchFamily="34" charset="0"/>
                <a:ea typeface="Tahoma" panose="020B0604030504040204" pitchFamily="34" charset="0"/>
                <a:cs typeface="Arial" pitchFamily="34" charset="0"/>
              </a:rPr>
              <a:t> Đ</a:t>
            </a:r>
            <a:r>
              <a:rPr lang="vi-VN" sz="2500" noProof="1" smtClean="0">
                <a:latin typeface="Arial" pitchFamily="34" charset="0"/>
                <a:ea typeface="Tahoma" panose="020B0604030504040204" pitchFamily="34" charset="0"/>
                <a:cs typeface="Arial" pitchFamily="34" charset="0"/>
              </a:rPr>
              <a:t>ư</a:t>
            </a:r>
            <a:r>
              <a:rPr lang="en-US" sz="2500" noProof="1" smtClean="0">
                <a:latin typeface="Arial" pitchFamily="34" charset="0"/>
                <a:ea typeface="Tahoma" panose="020B0604030504040204" pitchFamily="34" charset="0"/>
                <a:cs typeface="Arial" pitchFamily="34" charset="0"/>
              </a:rPr>
              <a:t>ợc nhà tr</a:t>
            </a:r>
            <a:r>
              <a:rPr lang="vi-VN" sz="2500" noProof="1" smtClean="0">
                <a:latin typeface="Arial" pitchFamily="34" charset="0"/>
                <a:ea typeface="Tahoma" panose="020B0604030504040204" pitchFamily="34" charset="0"/>
                <a:cs typeface="Arial" pitchFamily="34" charset="0"/>
              </a:rPr>
              <a:t>ư</a:t>
            </a:r>
            <a:r>
              <a:rPr lang="en-US" sz="2500" noProof="1" smtClean="0">
                <a:latin typeface="Arial" pitchFamily="34" charset="0"/>
                <a:ea typeface="Tahoma" panose="020B0604030504040204" pitchFamily="34" charset="0"/>
                <a:cs typeface="Arial" pitchFamily="34" charset="0"/>
              </a:rPr>
              <a:t>ờng công nhận kết quả thực tập đạt yêu cầu, đủ điều kiện để xét tốt nghiệp</a:t>
            </a:r>
          </a:p>
          <a:p>
            <a:pPr algn="just">
              <a:lnSpc>
                <a:spcPct val="140000"/>
              </a:lnSpc>
              <a:spcBef>
                <a:spcPts val="0"/>
              </a:spcBef>
              <a:buFont typeface="Wingdings" pitchFamily="2" charset="2"/>
              <a:buChar char="Ø"/>
            </a:pPr>
            <a:r>
              <a:rPr lang="en-US" sz="2500" smtClean="0">
                <a:latin typeface="Arial" pitchFamily="34" charset="0"/>
                <a:ea typeface="Tahoma" panose="020B0604030504040204" pitchFamily="34" charset="0"/>
                <a:cs typeface="Arial" pitchFamily="34" charset="0"/>
              </a:rPr>
              <a:t> Trải nghiệm văn hóa, cuộc sống, môi tr</a:t>
            </a:r>
            <a:r>
              <a:rPr lang="vi-VN" sz="2500" smtClean="0">
                <a:latin typeface="Arial" pitchFamily="34" charset="0"/>
                <a:ea typeface="Tahoma" panose="020B0604030504040204" pitchFamily="34" charset="0"/>
                <a:cs typeface="Arial" pitchFamily="34" charset="0"/>
              </a:rPr>
              <a:t>ư</a:t>
            </a:r>
            <a:r>
              <a:rPr lang="en-US" sz="2500" smtClean="0">
                <a:latin typeface="Arial" pitchFamily="34" charset="0"/>
                <a:ea typeface="Tahoma" panose="020B0604030504040204" pitchFamily="34" charset="0"/>
                <a:cs typeface="Arial" pitchFamily="34" charset="0"/>
              </a:rPr>
              <a:t>ờng tại Nhật Bản</a:t>
            </a:r>
            <a:endParaRPr lang="en-US" sz="2500" noProof="1" smtClean="0">
              <a:latin typeface="Arial" pitchFamily="34" charset="0"/>
              <a:ea typeface="Tahoma" panose="020B0604030504040204" pitchFamily="34" charset="0"/>
              <a:cs typeface="Arial" pitchFamily="34" charset="0"/>
            </a:endParaRPr>
          </a:p>
          <a:p>
            <a:pPr algn="just">
              <a:lnSpc>
                <a:spcPct val="140000"/>
              </a:lnSpc>
              <a:spcBef>
                <a:spcPts val="0"/>
              </a:spcBef>
              <a:buFont typeface="Wingdings" pitchFamily="2" charset="2"/>
              <a:buChar char="Ø"/>
            </a:pPr>
            <a:r>
              <a:rPr lang="en-US" sz="2500" smtClean="0">
                <a:latin typeface="Arial" pitchFamily="34" charset="0"/>
                <a:ea typeface="Tahoma" panose="020B0604030504040204" pitchFamily="34" charset="0"/>
                <a:cs typeface="Arial" pitchFamily="34" charset="0"/>
              </a:rPr>
              <a:t> Có thu nhập, h</a:t>
            </a:r>
            <a:r>
              <a:rPr lang="vi-VN" sz="2500" smtClean="0">
                <a:latin typeface="Arial" pitchFamily="34" charset="0"/>
                <a:ea typeface="Tahoma" panose="020B0604030504040204" pitchFamily="34" charset="0"/>
                <a:cs typeface="Arial" pitchFamily="34" charset="0"/>
              </a:rPr>
              <a:t>ư</a:t>
            </a:r>
            <a:r>
              <a:rPr lang="en-US" sz="2500" smtClean="0">
                <a:latin typeface="Arial" pitchFamily="34" charset="0"/>
                <a:ea typeface="Tahoma" panose="020B0604030504040204" pitchFamily="34" charset="0"/>
                <a:cs typeface="Arial" pitchFamily="34" charset="0"/>
              </a:rPr>
              <a:t>ởng l</a:t>
            </a:r>
            <a:r>
              <a:rPr lang="vi-VN" sz="2500" smtClean="0">
                <a:latin typeface="Arial" pitchFamily="34" charset="0"/>
                <a:ea typeface="Tahoma" panose="020B0604030504040204" pitchFamily="34" charset="0"/>
                <a:cs typeface="Arial" pitchFamily="34" charset="0"/>
              </a:rPr>
              <a:t>ư</a:t>
            </a:r>
            <a:r>
              <a:rPr lang="en-US" sz="2500" smtClean="0">
                <a:latin typeface="Arial" pitchFamily="34" charset="0"/>
                <a:ea typeface="Tahoma" panose="020B0604030504040204" pitchFamily="34" charset="0"/>
                <a:cs typeface="Arial" pitchFamily="34" charset="0"/>
              </a:rPr>
              <a:t>ơng &amp; chế độ đãi ngộ khác</a:t>
            </a:r>
          </a:p>
          <a:p>
            <a:pPr algn="just">
              <a:lnSpc>
                <a:spcPct val="140000"/>
              </a:lnSpc>
              <a:spcBef>
                <a:spcPts val="0"/>
              </a:spcBef>
              <a:buFont typeface="Wingdings" pitchFamily="2" charset="2"/>
              <a:buChar char="Ø"/>
            </a:pPr>
            <a:r>
              <a:rPr lang="en-US" sz="2500" noProof="1" smtClean="0">
                <a:latin typeface="Arial" pitchFamily="34" charset="0"/>
                <a:ea typeface="Tahoma" panose="020B0604030504040204" pitchFamily="34" charset="0"/>
                <a:cs typeface="Arial" pitchFamily="34" charset="0"/>
              </a:rPr>
              <a:t> Có cơ hội làm việc lâu dài tại Nhật Bản</a:t>
            </a:r>
          </a:p>
        </p:txBody>
      </p:sp>
      <p:grpSp>
        <p:nvGrpSpPr>
          <p:cNvPr id="2" name="Group 4"/>
          <p:cNvGrpSpPr/>
          <p:nvPr/>
        </p:nvGrpSpPr>
        <p:grpSpPr>
          <a:xfrm>
            <a:off x="616064" y="202607"/>
            <a:ext cx="9871826" cy="753357"/>
            <a:chOff x="0" y="0"/>
            <a:chExt cx="7052887" cy="1271185"/>
          </a:xfrm>
        </p:grpSpPr>
        <p:sp>
          <p:nvSpPr>
            <p:cNvPr id="6" name="Rounded Rectangle 5"/>
            <p:cNvSpPr/>
            <p:nvPr/>
          </p:nvSpPr>
          <p:spPr>
            <a:xfrm>
              <a:off x="0" y="0"/>
              <a:ext cx="7052887" cy="1271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9493" y="37233"/>
              <a:ext cx="6984287" cy="1046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smtClean="0">
                  <a:latin typeface="Arial" pitchFamily="34" charset="0"/>
                  <a:cs typeface="Arial" pitchFamily="34" charset="0"/>
                </a:rPr>
                <a:t>CHƯƠNG TRÌNH INTERNSHIP TẠI NHẬT BẢN</a:t>
              </a:r>
              <a:endParaRPr lang="en-US" sz="2700" b="1" kern="1200">
                <a:latin typeface="Arial" pitchFamily="34" charset="0"/>
                <a:cs typeface="Arial" pitchFamily="34" charset="0"/>
              </a:endParaRPr>
            </a:p>
          </p:txBody>
        </p:sp>
      </p:grpSp>
      <p:sp>
        <p:nvSpPr>
          <p:cNvPr id="8" name="Slide Number Placeholder 7"/>
          <p:cNvSpPr>
            <a:spLocks noGrp="1"/>
          </p:cNvSpPr>
          <p:nvPr>
            <p:ph type="sldNum" sz="quarter" idx="12"/>
          </p:nvPr>
        </p:nvSpPr>
        <p:spPr/>
        <p:txBody>
          <a:bodyPr/>
          <a:lstStyle/>
          <a:p>
            <a:fld id="{D99AEF3B-29D4-434B-9F92-C6C0E2C2BA30}"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a:hlinkClick r:id="rId3" action="ppaction://hlinkfile"/>
            <a:extLst>
              <a:ext uri="{FF2B5EF4-FFF2-40B4-BE49-F238E27FC236}">
                <a16:creationId xmlns="" xmlns:a16="http://schemas.microsoft.com/office/drawing/2014/main" id="{6C218C37-1D0C-4A49-90FE-E9B1BAFD8F2D}"/>
              </a:ext>
            </a:extLst>
          </p:cNvPr>
          <p:cNvSpPr txBox="1"/>
          <p:nvPr/>
        </p:nvSpPr>
        <p:spPr>
          <a:xfrm>
            <a:off x="677594" y="1320755"/>
            <a:ext cx="10874326" cy="6760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Arial" panose="020B0604020202020204" pitchFamily="34" charset="0"/>
                <a:cs typeface="Arial" panose="020B0604020202020204" pitchFamily="34" charset="0"/>
              </a:rPr>
              <a:t>CHI PHÍ VÀ THU NHẬP TẠM TÍNH</a:t>
            </a:r>
          </a:p>
        </p:txBody>
      </p:sp>
      <p:sp>
        <p:nvSpPr>
          <p:cNvPr id="3" name="Title 1"/>
          <p:cNvSpPr txBox="1"/>
          <p:nvPr/>
        </p:nvSpPr>
        <p:spPr>
          <a:xfrm>
            <a:off x="498764" y="2064328"/>
            <a:ext cx="7910945" cy="4281054"/>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lnSpc>
                <a:spcPct val="140000"/>
              </a:lnSpc>
              <a:spcAft>
                <a:spcPts val="600"/>
              </a:spcAft>
            </a:pPr>
            <a:r>
              <a:rPr lang="en-US" sz="12800" b="1" smtClean="0">
                <a:latin typeface="Arial" pitchFamily="34" charset="0"/>
                <a:cs typeface="Arial" pitchFamily="34" charset="0"/>
              </a:rPr>
              <a:t>TỔNG THU NHẬP (3 THÁNG):</a:t>
            </a:r>
          </a:p>
          <a:p>
            <a:pPr algn="just">
              <a:lnSpc>
                <a:spcPct val="140000"/>
              </a:lnSpc>
              <a:spcAft>
                <a:spcPts val="600"/>
              </a:spcAft>
            </a:pPr>
            <a:r>
              <a:rPr lang="en-US" sz="10400" b="1" noProof="1" smtClean="0">
                <a:latin typeface="Arial" pitchFamily="34" charset="0"/>
                <a:ea typeface="Tahoma" panose="020B0604030504040204" pitchFamily="34" charset="0"/>
                <a:cs typeface="Arial" pitchFamily="34" charset="0"/>
              </a:rPr>
              <a:t>Từ 76 triệu đồng – h</a:t>
            </a:r>
            <a:r>
              <a:rPr lang="vi-VN" sz="10400" b="1" noProof="1" smtClean="0">
                <a:latin typeface="Arial" pitchFamily="34" charset="0"/>
                <a:ea typeface="Tahoma" panose="020B0604030504040204" pitchFamily="34" charset="0"/>
                <a:cs typeface="Arial" pitchFamily="34" charset="0"/>
              </a:rPr>
              <a:t>ơ</a:t>
            </a:r>
            <a:r>
              <a:rPr lang="en-US" sz="10400" b="1" noProof="1" smtClean="0">
                <a:latin typeface="Arial" pitchFamily="34" charset="0"/>
                <a:ea typeface="Tahoma" panose="020B0604030504040204" pitchFamily="34" charset="0"/>
                <a:cs typeface="Arial" pitchFamily="34" charset="0"/>
              </a:rPr>
              <a:t>n 100 triệu đồng</a:t>
            </a:r>
            <a:endParaRPr lang="en-US" sz="10400" noProof="1" smtClean="0">
              <a:latin typeface="Arial" pitchFamily="34" charset="0"/>
              <a:ea typeface="Tahoma" panose="020B0604030504040204" pitchFamily="34" charset="0"/>
              <a:cs typeface="Arial" pitchFamily="34" charset="0"/>
            </a:endParaRPr>
          </a:p>
          <a:p>
            <a:pPr algn="just">
              <a:lnSpc>
                <a:spcPct val="140000"/>
              </a:lnSpc>
              <a:spcAft>
                <a:spcPts val="600"/>
              </a:spcAft>
            </a:pPr>
            <a:r>
              <a:rPr lang="en-US" sz="12800" b="1" noProof="1" smtClean="0">
                <a:latin typeface="Arial" pitchFamily="34" charset="0"/>
                <a:ea typeface="Tahoma" panose="020B0604030504040204" pitchFamily="34" charset="0"/>
                <a:cs typeface="Arial" pitchFamily="34" charset="0"/>
              </a:rPr>
              <a:t>TỔNG CHI PHÍ (3 THÁNG):</a:t>
            </a:r>
          </a:p>
          <a:p>
            <a:pPr algn="just">
              <a:lnSpc>
                <a:spcPct val="140000"/>
              </a:lnSpc>
              <a:spcAft>
                <a:spcPts val="600"/>
              </a:spcAft>
            </a:pPr>
            <a:r>
              <a:rPr lang="en-US" sz="10400" b="1" noProof="1" smtClean="0">
                <a:latin typeface="Arial" pitchFamily="34" charset="0"/>
                <a:ea typeface="Tahoma" panose="020B0604030504040204" pitchFamily="34" charset="0"/>
                <a:cs typeface="Arial" pitchFamily="34" charset="0"/>
              </a:rPr>
              <a:t>Khoảng 40 triệu đồng (Bao gồm chi phí làm thủ tục, chi phí ăn ở đi lại trong khi thực tập)</a:t>
            </a:r>
          </a:p>
          <a:p>
            <a:pPr algn="just">
              <a:lnSpc>
                <a:spcPct val="140000"/>
              </a:lnSpc>
              <a:spcAft>
                <a:spcPts val="600"/>
              </a:spcAft>
            </a:pPr>
            <a:r>
              <a:rPr lang="en-US" sz="10400" noProof="1" smtClean="0">
                <a:latin typeface="Arial" pitchFamily="34" charset="0"/>
                <a:ea typeface="Tahoma" panose="020B0604030504040204" pitchFamily="34" charset="0"/>
                <a:cs typeface="Arial" pitchFamily="34" charset="0"/>
              </a:rPr>
              <a:t>       </a:t>
            </a:r>
            <a:r>
              <a:rPr lang="en-US" sz="10400" b="1" noProof="1" smtClean="0">
                <a:solidFill>
                  <a:srgbClr val="FF0000"/>
                </a:solidFill>
                <a:latin typeface="Arial" pitchFamily="34" charset="0"/>
                <a:ea typeface="Tahoma" panose="020B0604030504040204" pitchFamily="34" charset="0"/>
                <a:cs typeface="Arial" pitchFamily="34" charset="0"/>
              </a:rPr>
              <a:t>THU NHẬP VỀ TAY: khoảng 30 triệu đồng</a:t>
            </a:r>
          </a:p>
          <a:p>
            <a:pPr algn="just">
              <a:lnSpc>
                <a:spcPct val="140000"/>
              </a:lnSpc>
              <a:spcAft>
                <a:spcPts val="600"/>
              </a:spcAft>
            </a:pPr>
            <a:r>
              <a:rPr lang="en-US" sz="10400" noProof="1" smtClean="0">
                <a:latin typeface="Arial" pitchFamily="34" charset="0"/>
                <a:ea typeface="Tahoma" panose="020B0604030504040204" pitchFamily="34" charset="0"/>
                <a:cs typeface="Arial" pitchFamily="34" charset="0"/>
              </a:rPr>
              <a:t> </a:t>
            </a:r>
          </a:p>
          <a:p>
            <a:pPr lvl="0" algn="just">
              <a:lnSpc>
                <a:spcPct val="140000"/>
              </a:lnSpc>
              <a:spcAft>
                <a:spcPts val="600"/>
              </a:spcAft>
            </a:pPr>
            <a:endParaRPr lang="en-US" sz="5500" b="1" smtClean="0">
              <a:latin typeface="Times New Roman" pitchFamily="18" charset="0"/>
              <a:cs typeface="Times New Roman" pitchFamily="18" charset="0"/>
            </a:endParaRPr>
          </a:p>
          <a:p>
            <a:endParaRPr lang="en-US" sz="3600" b="1" dirty="0">
              <a:latin typeface="Arial" panose="020B0604020202020204" pitchFamily="34" charset="0"/>
              <a:cs typeface="Arial" panose="020B0604020202020204" pitchFamily="34" charset="0"/>
            </a:endParaRPr>
          </a:p>
        </p:txBody>
      </p:sp>
      <p:grpSp>
        <p:nvGrpSpPr>
          <p:cNvPr id="5" name="Group 4"/>
          <p:cNvGrpSpPr/>
          <p:nvPr/>
        </p:nvGrpSpPr>
        <p:grpSpPr>
          <a:xfrm>
            <a:off x="782320" y="193964"/>
            <a:ext cx="10730807" cy="753357"/>
            <a:chOff x="0" y="0"/>
            <a:chExt cx="7052887" cy="1271185"/>
          </a:xfrm>
        </p:grpSpPr>
        <p:sp>
          <p:nvSpPr>
            <p:cNvPr id="6" name="Rounded Rectangle 5"/>
            <p:cNvSpPr/>
            <p:nvPr/>
          </p:nvSpPr>
          <p:spPr>
            <a:xfrm>
              <a:off x="0" y="0"/>
              <a:ext cx="7052887" cy="1271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9493" y="37233"/>
              <a:ext cx="6984287" cy="1046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smtClean="0">
                  <a:latin typeface="Arial" pitchFamily="34" charset="0"/>
                  <a:cs typeface="Arial" pitchFamily="34" charset="0"/>
                </a:rPr>
                <a:t>CHƯƠNG TRÌNH INTERNSHIP TẠI NHẬT BẢN</a:t>
              </a:r>
              <a:endParaRPr lang="en-US" sz="2700" b="1" kern="1200">
                <a:latin typeface="Arial" pitchFamily="34" charset="0"/>
                <a:cs typeface="Arial" pitchFamily="34" charset="0"/>
              </a:endParaRPr>
            </a:p>
          </p:txBody>
        </p:sp>
      </p:grpSp>
      <p:sp>
        <p:nvSpPr>
          <p:cNvPr id="8" name="Slide Number Placeholder 7"/>
          <p:cNvSpPr>
            <a:spLocks noGrp="1"/>
          </p:cNvSpPr>
          <p:nvPr>
            <p:ph type="sldNum" sz="quarter" idx="12"/>
          </p:nvPr>
        </p:nvSpPr>
        <p:spPr/>
        <p:txBody>
          <a:bodyPr/>
          <a:lstStyle/>
          <a:p>
            <a:fld id="{D99AEF3B-29D4-434B-9F92-C6C0E2C2BA30}" type="slidenum">
              <a:rPr lang="en-US" smtClean="0"/>
              <a:pPr/>
              <a:t>6</a:t>
            </a:fld>
            <a:endParaRPr lang="en-US"/>
          </a:p>
        </p:txBody>
      </p:sp>
      <p:sp>
        <p:nvSpPr>
          <p:cNvPr id="9" name="Right Arrow 8"/>
          <p:cNvSpPr/>
          <p:nvPr/>
        </p:nvSpPr>
        <p:spPr>
          <a:xfrm>
            <a:off x="623455" y="5043055"/>
            <a:ext cx="498764" cy="374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9933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8ED0DE5-BF2C-494A-B93E-99FDDCEB6FD6}"/>
              </a:ext>
            </a:extLst>
          </p:cNvPr>
          <p:cNvSpPr/>
          <p:nvPr/>
        </p:nvSpPr>
        <p:spPr>
          <a:xfrm>
            <a:off x="0" y="132522"/>
            <a:ext cx="10310194" cy="523220"/>
          </a:xfrm>
          <a:prstGeom prst="rect">
            <a:avLst/>
          </a:prstGeom>
        </p:spPr>
        <p:txBody>
          <a:bodyPr wrap="square">
            <a:spAutoFit/>
          </a:bodyPr>
          <a:lstStyle/>
          <a:p>
            <a:r>
              <a:rPr lang="en-US" sz="28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NƠI THỰC TẬP NGHỀ TẠI NHẬT BẢN</a:t>
            </a:r>
          </a:p>
        </p:txBody>
      </p:sp>
      <p:pic>
        <p:nvPicPr>
          <p:cNvPr id="6" name="Picture 5">
            <a:extLst>
              <a:ext uri="{FF2B5EF4-FFF2-40B4-BE49-F238E27FC236}">
                <a16:creationId xmlns="" xmlns:a16="http://schemas.microsoft.com/office/drawing/2014/main" id="{CE3CC8CA-ADE2-4D9D-99C0-8EFD2579270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713383" y="720102"/>
            <a:ext cx="3461718" cy="6098141"/>
          </a:xfrm>
          <a:prstGeom prst="rect">
            <a:avLst/>
          </a:prstGeom>
        </p:spPr>
      </p:pic>
      <p:pic>
        <p:nvPicPr>
          <p:cNvPr id="7" name="Picture 6">
            <a:extLst>
              <a:ext uri="{FF2B5EF4-FFF2-40B4-BE49-F238E27FC236}">
                <a16:creationId xmlns="" xmlns:a16="http://schemas.microsoft.com/office/drawing/2014/main" id="{B4A54C86-18B6-46A9-8A74-2B7D85051E81}"/>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92074" y="591954"/>
            <a:ext cx="1371498" cy="918793"/>
          </a:xfrm>
          <a:prstGeom prst="rect">
            <a:avLst/>
          </a:prstGeom>
        </p:spPr>
      </p:pic>
      <p:cxnSp>
        <p:nvCxnSpPr>
          <p:cNvPr id="8" name="Straight Connector 7">
            <a:extLst>
              <a:ext uri="{FF2B5EF4-FFF2-40B4-BE49-F238E27FC236}">
                <a16:creationId xmlns="" xmlns:a16="http://schemas.microsoft.com/office/drawing/2014/main" id="{966149CD-3D48-4EE4-A486-20795ABC91E6}"/>
              </a:ext>
            </a:extLst>
          </p:cNvPr>
          <p:cNvCxnSpPr>
            <a:cxnSpLocks/>
          </p:cNvCxnSpPr>
          <p:nvPr/>
        </p:nvCxnSpPr>
        <p:spPr>
          <a:xfrm>
            <a:off x="4242263" y="1051350"/>
            <a:ext cx="1065233" cy="628363"/>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AA7A493C-B815-4BA5-881E-1D346E24529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13220" y="614648"/>
            <a:ext cx="1371498" cy="918793"/>
          </a:xfrm>
          <a:prstGeom prst="rect">
            <a:avLst/>
          </a:prstGeom>
        </p:spPr>
      </p:pic>
      <p:cxnSp>
        <p:nvCxnSpPr>
          <p:cNvPr id="10" name="Straight Connector 9">
            <a:extLst>
              <a:ext uri="{FF2B5EF4-FFF2-40B4-BE49-F238E27FC236}">
                <a16:creationId xmlns="" xmlns:a16="http://schemas.microsoft.com/office/drawing/2014/main" id="{2F277D6A-4265-48FB-98C0-30BB849EB942}"/>
              </a:ext>
            </a:extLst>
          </p:cNvPr>
          <p:cNvCxnSpPr/>
          <p:nvPr/>
        </p:nvCxnSpPr>
        <p:spPr>
          <a:xfrm flipV="1">
            <a:off x="4242263" y="1679713"/>
            <a:ext cx="1065233" cy="416345"/>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5B32C4C5-3009-4ECB-98CF-B08787FC78EB}"/>
              </a:ext>
            </a:extLst>
          </p:cNvPr>
          <p:cNvSpPr/>
          <p:nvPr/>
        </p:nvSpPr>
        <p:spPr>
          <a:xfrm>
            <a:off x="751954" y="720102"/>
            <a:ext cx="1930791" cy="707886"/>
          </a:xfrm>
          <a:prstGeom prst="rect">
            <a:avLst/>
          </a:prstGeom>
        </p:spPr>
        <p:txBody>
          <a:bodyPr wrap="square">
            <a:spAutoFit/>
          </a:bodyPr>
          <a:lstStyle/>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Đại học </a:t>
            </a:r>
          </a:p>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Ph</a:t>
            </a:r>
            <a:r>
              <a:rPr lang="vi-VN"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ư</a:t>
            </a: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ơng Đông</a:t>
            </a:r>
          </a:p>
        </p:txBody>
      </p:sp>
      <p:sp>
        <p:nvSpPr>
          <p:cNvPr id="12" name="Rectangle 11">
            <a:extLst>
              <a:ext uri="{FF2B5EF4-FFF2-40B4-BE49-F238E27FC236}">
                <a16:creationId xmlns="" xmlns:a16="http://schemas.microsoft.com/office/drawing/2014/main" id="{DDF11056-8778-4536-91D6-D15703045D32}"/>
              </a:ext>
            </a:extLst>
          </p:cNvPr>
          <p:cNvSpPr/>
          <p:nvPr/>
        </p:nvSpPr>
        <p:spPr>
          <a:xfrm>
            <a:off x="726847" y="1679713"/>
            <a:ext cx="1930791" cy="707886"/>
          </a:xfrm>
          <a:prstGeom prst="rect">
            <a:avLst/>
          </a:prstGeom>
        </p:spPr>
        <p:txBody>
          <a:bodyPr wrap="square">
            <a:spAutoFit/>
          </a:bodyPr>
          <a:lstStyle/>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Đại học</a:t>
            </a:r>
          </a:p>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Thăng Long</a:t>
            </a:r>
          </a:p>
        </p:txBody>
      </p:sp>
      <p:pic>
        <p:nvPicPr>
          <p:cNvPr id="13" name="Picture 12">
            <a:extLst>
              <a:ext uri="{FF2B5EF4-FFF2-40B4-BE49-F238E27FC236}">
                <a16:creationId xmlns="" xmlns:a16="http://schemas.microsoft.com/office/drawing/2014/main" id="{6FDD16D1-7314-40D4-BC15-92CA9C2A5385}"/>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92074" y="1660684"/>
            <a:ext cx="1362380" cy="895870"/>
          </a:xfrm>
          <a:prstGeom prst="rect">
            <a:avLst/>
          </a:prstGeom>
        </p:spPr>
      </p:pic>
      <p:sp>
        <p:nvSpPr>
          <p:cNvPr id="14" name="Rectangle 13">
            <a:extLst>
              <a:ext uri="{FF2B5EF4-FFF2-40B4-BE49-F238E27FC236}">
                <a16:creationId xmlns="" xmlns:a16="http://schemas.microsoft.com/office/drawing/2014/main" id="{0FC1B180-0792-4797-B70F-61838FB2406F}"/>
              </a:ext>
            </a:extLst>
          </p:cNvPr>
          <p:cNvSpPr/>
          <p:nvPr/>
        </p:nvSpPr>
        <p:spPr>
          <a:xfrm>
            <a:off x="8283016" y="657645"/>
            <a:ext cx="1930791" cy="707886"/>
          </a:xfrm>
          <a:prstGeom prst="rect">
            <a:avLst/>
          </a:prstGeom>
        </p:spPr>
        <p:txBody>
          <a:bodyPr wrap="square">
            <a:spAutoFit/>
          </a:bodyPr>
          <a:lstStyle/>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Đại học </a:t>
            </a:r>
          </a:p>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Ngoại Thư</a:t>
            </a:r>
            <a:r>
              <a:rPr lang="vi-VN"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ơ</a:t>
            </a: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ng</a:t>
            </a:r>
          </a:p>
        </p:txBody>
      </p:sp>
      <p:cxnSp>
        <p:nvCxnSpPr>
          <p:cNvPr id="15" name="Straight Connector 14">
            <a:extLst>
              <a:ext uri="{FF2B5EF4-FFF2-40B4-BE49-F238E27FC236}">
                <a16:creationId xmlns="" xmlns:a16="http://schemas.microsoft.com/office/drawing/2014/main" id="{77BFA176-DF73-4A9F-949D-CF067F25E704}"/>
              </a:ext>
            </a:extLst>
          </p:cNvPr>
          <p:cNvCxnSpPr>
            <a:endCxn id="9" idx="1"/>
          </p:cNvCxnSpPr>
          <p:nvPr/>
        </p:nvCxnSpPr>
        <p:spPr>
          <a:xfrm flipV="1">
            <a:off x="5307496" y="1074045"/>
            <a:ext cx="1605724" cy="605668"/>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 xmlns:a16="http://schemas.microsoft.com/office/drawing/2014/main" id="{BE1C91F8-EA78-46DC-9BBD-AA3E7BCBF2C9}"/>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890739" y="5530027"/>
            <a:ext cx="1371498" cy="895870"/>
          </a:xfrm>
          <a:prstGeom prst="rect">
            <a:avLst/>
          </a:prstGeom>
        </p:spPr>
      </p:pic>
      <p:cxnSp>
        <p:nvCxnSpPr>
          <p:cNvPr id="17" name="Straight Connector 16">
            <a:extLst>
              <a:ext uri="{FF2B5EF4-FFF2-40B4-BE49-F238E27FC236}">
                <a16:creationId xmlns="" xmlns:a16="http://schemas.microsoft.com/office/drawing/2014/main" id="{0B18F2DA-95B6-4A07-9A75-6EEE84E61232}"/>
              </a:ext>
            </a:extLst>
          </p:cNvPr>
          <p:cNvCxnSpPr>
            <a:cxnSpLocks/>
            <a:endCxn id="16" idx="1"/>
          </p:cNvCxnSpPr>
          <p:nvPr/>
        </p:nvCxnSpPr>
        <p:spPr>
          <a:xfrm>
            <a:off x="4967184" y="4966137"/>
            <a:ext cx="1923555" cy="1011825"/>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 xmlns:a16="http://schemas.microsoft.com/office/drawing/2014/main" id="{AEA30DD7-3CC8-459E-8CEC-B3B2C4B8FC43}"/>
              </a:ext>
            </a:extLst>
          </p:cNvPr>
          <p:cNvSpPr/>
          <p:nvPr/>
        </p:nvSpPr>
        <p:spPr>
          <a:xfrm>
            <a:off x="8255001" y="5560296"/>
            <a:ext cx="1930791" cy="707886"/>
          </a:xfrm>
          <a:prstGeom prst="rect">
            <a:avLst/>
          </a:prstGeom>
        </p:spPr>
        <p:txBody>
          <a:bodyPr wrap="square">
            <a:spAutoFit/>
          </a:bodyPr>
          <a:lstStyle/>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Đại học </a:t>
            </a:r>
          </a:p>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Bách Khoa</a:t>
            </a:r>
          </a:p>
        </p:txBody>
      </p:sp>
      <p:pic>
        <p:nvPicPr>
          <p:cNvPr id="19" name="Picture 18">
            <a:extLst>
              <a:ext uri="{FF2B5EF4-FFF2-40B4-BE49-F238E27FC236}">
                <a16:creationId xmlns="" xmlns:a16="http://schemas.microsoft.com/office/drawing/2014/main" id="{92DF3BB5-16F9-4FE7-A5A8-E766DFECC6F8}"/>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72826" y="4884664"/>
            <a:ext cx="1371498" cy="918793"/>
          </a:xfrm>
          <a:prstGeom prst="rect">
            <a:avLst/>
          </a:prstGeom>
        </p:spPr>
      </p:pic>
      <p:cxnSp>
        <p:nvCxnSpPr>
          <p:cNvPr id="20" name="Straight Connector 19">
            <a:extLst>
              <a:ext uri="{FF2B5EF4-FFF2-40B4-BE49-F238E27FC236}">
                <a16:creationId xmlns="" xmlns:a16="http://schemas.microsoft.com/office/drawing/2014/main" id="{694F4762-D436-4C9B-B76D-F5AE25155A58}"/>
              </a:ext>
            </a:extLst>
          </p:cNvPr>
          <p:cNvCxnSpPr/>
          <p:nvPr/>
        </p:nvCxnSpPr>
        <p:spPr>
          <a:xfrm flipH="1">
            <a:off x="2375452" y="5438053"/>
            <a:ext cx="1097812"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 xmlns:a16="http://schemas.microsoft.com/office/drawing/2014/main" id="{E7867BF7-97B5-4628-B9D3-2087EF474ABC}"/>
              </a:ext>
            </a:extLst>
          </p:cNvPr>
          <p:cNvSpPr/>
          <p:nvPr/>
        </p:nvSpPr>
        <p:spPr>
          <a:xfrm>
            <a:off x="693179" y="5774205"/>
            <a:ext cx="1930791" cy="707886"/>
          </a:xfrm>
          <a:prstGeom prst="rect">
            <a:avLst/>
          </a:prstGeom>
        </p:spPr>
        <p:txBody>
          <a:bodyPr wrap="square">
            <a:spAutoFit/>
          </a:bodyPr>
          <a:lstStyle/>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Đại học </a:t>
            </a:r>
          </a:p>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Ngoại Thư</a:t>
            </a:r>
            <a:r>
              <a:rPr lang="vi-VN"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ơ</a:t>
            </a: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ng</a:t>
            </a:r>
          </a:p>
        </p:txBody>
      </p:sp>
      <p:pic>
        <p:nvPicPr>
          <p:cNvPr id="22" name="Picture 21">
            <a:extLst>
              <a:ext uri="{FF2B5EF4-FFF2-40B4-BE49-F238E27FC236}">
                <a16:creationId xmlns="" xmlns:a16="http://schemas.microsoft.com/office/drawing/2014/main" id="{2A394D16-9BE9-47B4-8F90-384F6861D720}"/>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913221" y="1679713"/>
            <a:ext cx="1369796" cy="876841"/>
          </a:xfrm>
          <a:prstGeom prst="rect">
            <a:avLst/>
          </a:prstGeom>
        </p:spPr>
      </p:pic>
      <p:sp>
        <p:nvSpPr>
          <p:cNvPr id="23" name="Rectangle 22">
            <a:extLst>
              <a:ext uri="{FF2B5EF4-FFF2-40B4-BE49-F238E27FC236}">
                <a16:creationId xmlns="" xmlns:a16="http://schemas.microsoft.com/office/drawing/2014/main" id="{47C5D397-F108-420D-B240-E254D5907598}"/>
              </a:ext>
            </a:extLst>
          </p:cNvPr>
          <p:cNvSpPr/>
          <p:nvPr/>
        </p:nvSpPr>
        <p:spPr>
          <a:xfrm>
            <a:off x="8240252" y="1737491"/>
            <a:ext cx="1930791" cy="707886"/>
          </a:xfrm>
          <a:prstGeom prst="rect">
            <a:avLst/>
          </a:prstGeom>
        </p:spPr>
        <p:txBody>
          <a:bodyPr wrap="square">
            <a:spAutoFit/>
          </a:bodyPr>
          <a:lstStyle/>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Đại học </a:t>
            </a:r>
          </a:p>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Công nghiệp</a:t>
            </a:r>
          </a:p>
        </p:txBody>
      </p:sp>
      <p:pic>
        <p:nvPicPr>
          <p:cNvPr id="24" name="Picture 2" descr="Kết quả hình ảnh cho sinh viên thực tập nông nghiệp nhật bản">
            <a:extLst>
              <a:ext uri="{FF2B5EF4-FFF2-40B4-BE49-F238E27FC236}">
                <a16:creationId xmlns="" xmlns:a16="http://schemas.microsoft.com/office/drawing/2014/main" id="{37845D6B-C3A6-4A5E-94EA-5FC05B3E73CD}"/>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72826" y="3091252"/>
            <a:ext cx="1350982" cy="91878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5" name="Straight Connector 24">
            <a:extLst>
              <a:ext uri="{FF2B5EF4-FFF2-40B4-BE49-F238E27FC236}">
                <a16:creationId xmlns="" xmlns:a16="http://schemas.microsoft.com/office/drawing/2014/main" id="{C9A57D02-7BB0-4983-A25E-9D85EDBC86E2}"/>
              </a:ext>
            </a:extLst>
          </p:cNvPr>
          <p:cNvCxnSpPr>
            <a:stCxn id="24" idx="3"/>
          </p:cNvCxnSpPr>
          <p:nvPr/>
        </p:nvCxnSpPr>
        <p:spPr>
          <a:xfrm>
            <a:off x="2323808" y="3550647"/>
            <a:ext cx="2287949" cy="82257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 xmlns:a16="http://schemas.microsoft.com/office/drawing/2014/main" id="{79F4D59B-2E0A-413E-A27A-A5F6AFC4910E}"/>
              </a:ext>
            </a:extLst>
          </p:cNvPr>
          <p:cNvSpPr/>
          <p:nvPr/>
        </p:nvSpPr>
        <p:spPr>
          <a:xfrm>
            <a:off x="526775" y="3980793"/>
            <a:ext cx="2077532" cy="707886"/>
          </a:xfrm>
          <a:prstGeom prst="rect">
            <a:avLst/>
          </a:prstGeom>
        </p:spPr>
        <p:txBody>
          <a:bodyPr wrap="square">
            <a:spAutoFit/>
          </a:bodyPr>
          <a:lstStyle/>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Học viện</a:t>
            </a:r>
          </a:p>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Nông nghiệp VN</a:t>
            </a:r>
          </a:p>
        </p:txBody>
      </p:sp>
      <p:pic>
        <p:nvPicPr>
          <p:cNvPr id="27" name="Picture 26">
            <a:extLst>
              <a:ext uri="{FF2B5EF4-FFF2-40B4-BE49-F238E27FC236}">
                <a16:creationId xmlns="" xmlns:a16="http://schemas.microsoft.com/office/drawing/2014/main" id="{1431B1D3-E76D-4EB5-8C4D-2F20BF480C1C}"/>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905488" y="4095381"/>
            <a:ext cx="1349513" cy="1248680"/>
          </a:xfrm>
          <a:prstGeom prst="rect">
            <a:avLst/>
          </a:prstGeom>
        </p:spPr>
      </p:pic>
      <p:sp>
        <p:nvSpPr>
          <p:cNvPr id="28" name="Rectangle 27">
            <a:extLst>
              <a:ext uri="{FF2B5EF4-FFF2-40B4-BE49-F238E27FC236}">
                <a16:creationId xmlns="" xmlns:a16="http://schemas.microsoft.com/office/drawing/2014/main" id="{80863244-3211-4407-B0F2-A94564BC74AB}"/>
              </a:ext>
            </a:extLst>
          </p:cNvPr>
          <p:cNvSpPr/>
          <p:nvPr/>
        </p:nvSpPr>
        <p:spPr>
          <a:xfrm>
            <a:off x="8283016" y="4369273"/>
            <a:ext cx="2077532" cy="707886"/>
          </a:xfrm>
          <a:prstGeom prst="rect">
            <a:avLst/>
          </a:prstGeom>
        </p:spPr>
        <p:txBody>
          <a:bodyPr wrap="square">
            <a:spAutoFit/>
          </a:bodyPr>
          <a:lstStyle/>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Học viện</a:t>
            </a:r>
          </a:p>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Nông nghiệp VN</a:t>
            </a:r>
          </a:p>
        </p:txBody>
      </p:sp>
      <p:cxnSp>
        <p:nvCxnSpPr>
          <p:cNvPr id="29" name="Straight Connector 28">
            <a:extLst>
              <a:ext uri="{FF2B5EF4-FFF2-40B4-BE49-F238E27FC236}">
                <a16:creationId xmlns="" xmlns:a16="http://schemas.microsoft.com/office/drawing/2014/main" id="{80DB9291-28D1-4B66-97F6-61D80F0CD16C}"/>
              </a:ext>
            </a:extLst>
          </p:cNvPr>
          <p:cNvCxnSpPr>
            <a:cxnSpLocks/>
            <a:endCxn id="27" idx="1"/>
          </p:cNvCxnSpPr>
          <p:nvPr/>
        </p:nvCxnSpPr>
        <p:spPr>
          <a:xfrm flipV="1">
            <a:off x="4967184" y="4719721"/>
            <a:ext cx="1938304" cy="246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2E260CEF-BA0A-4536-AE7C-D417C106D2D7}"/>
              </a:ext>
            </a:extLst>
          </p:cNvPr>
          <p:cNvCxnSpPr>
            <a:endCxn id="22" idx="1"/>
          </p:cNvCxnSpPr>
          <p:nvPr/>
        </p:nvCxnSpPr>
        <p:spPr>
          <a:xfrm>
            <a:off x="5387009" y="1737491"/>
            <a:ext cx="1526212" cy="380643"/>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4" descr="Kết quả hình ảnh cho cảng biển nyk line">
            <a:extLst>
              <a:ext uri="{FF2B5EF4-FFF2-40B4-BE49-F238E27FC236}">
                <a16:creationId xmlns="" xmlns:a16="http://schemas.microsoft.com/office/drawing/2014/main" id="{D84D4CF1-1F50-44F4-9F3D-05B967D8350B}"/>
              </a:ext>
            </a:extLst>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870456" y="2983260"/>
            <a:ext cx="1369796" cy="101913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2" name="Straight Connector 31">
            <a:extLst>
              <a:ext uri="{FF2B5EF4-FFF2-40B4-BE49-F238E27FC236}">
                <a16:creationId xmlns="" xmlns:a16="http://schemas.microsoft.com/office/drawing/2014/main" id="{EC8D4507-8916-44AC-BC53-07DD513A6B54}"/>
              </a:ext>
            </a:extLst>
          </p:cNvPr>
          <p:cNvCxnSpPr>
            <a:endCxn id="31" idx="1"/>
          </p:cNvCxnSpPr>
          <p:nvPr/>
        </p:nvCxnSpPr>
        <p:spPr>
          <a:xfrm flipV="1">
            <a:off x="5307496" y="3492829"/>
            <a:ext cx="1562960" cy="108062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 xmlns:a16="http://schemas.microsoft.com/office/drawing/2014/main" id="{8E16F2E8-9194-460D-9B59-7932F3782081}"/>
              </a:ext>
            </a:extLst>
          </p:cNvPr>
          <p:cNvSpPr/>
          <p:nvPr/>
        </p:nvSpPr>
        <p:spPr>
          <a:xfrm>
            <a:off x="8081390" y="3103394"/>
            <a:ext cx="2334041" cy="707886"/>
          </a:xfrm>
          <a:prstGeom prst="rect">
            <a:avLst/>
          </a:prstGeom>
        </p:spPr>
        <p:txBody>
          <a:bodyPr wrap="square">
            <a:spAutoFit/>
          </a:bodyPr>
          <a:lstStyle/>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Đại học </a:t>
            </a:r>
          </a:p>
          <a:p>
            <a:pPr algn="ctr"/>
            <a:r>
              <a:rPr lang="en-US" sz="2000"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Công nghệ GTVT</a:t>
            </a:r>
          </a:p>
        </p:txBody>
      </p:sp>
      <p:sp>
        <p:nvSpPr>
          <p:cNvPr id="34" name="Rectangle 33">
            <a:extLst>
              <a:ext uri="{FF2B5EF4-FFF2-40B4-BE49-F238E27FC236}">
                <a16:creationId xmlns="" xmlns:a16="http://schemas.microsoft.com/office/drawing/2014/main" id="{A0B53AE8-C4FC-4E27-8D40-7A4C3089C977}"/>
              </a:ext>
            </a:extLst>
          </p:cNvPr>
          <p:cNvSpPr/>
          <p:nvPr/>
        </p:nvSpPr>
        <p:spPr>
          <a:xfrm rot="20301829">
            <a:off x="5950135" y="737527"/>
            <a:ext cx="980636" cy="523220"/>
          </a:xfrm>
          <a:prstGeom prst="rect">
            <a:avLst/>
          </a:prstGeom>
        </p:spPr>
        <p:txBody>
          <a:bodyPr wrap="square">
            <a:spAutoFit/>
          </a:bodyPr>
          <a:lstStyle/>
          <a:p>
            <a:pPr algn="ctr"/>
            <a:r>
              <a:rPr lang="en-US" sz="1400" noProof="1">
                <a:solidFill>
                  <a:srgbClr val="C00000"/>
                </a:solidFill>
                <a:latin typeface="Tahoma" panose="020B0604030504040204" pitchFamily="34" charset="0"/>
                <a:ea typeface="Tahoma" panose="020B0604030504040204" pitchFamily="34" charset="0"/>
                <a:cs typeface="Tahoma" panose="020B0604030504040204" pitchFamily="34" charset="0"/>
              </a:rPr>
              <a:t>Sheraton </a:t>
            </a:r>
          </a:p>
          <a:p>
            <a:pPr algn="ctr"/>
            <a:r>
              <a:rPr lang="en-US" sz="1400" noProof="1">
                <a:solidFill>
                  <a:srgbClr val="C00000"/>
                </a:solidFill>
                <a:latin typeface="Tahoma" panose="020B0604030504040204" pitchFamily="34" charset="0"/>
                <a:ea typeface="Tahoma" panose="020B0604030504040204" pitchFamily="34" charset="0"/>
                <a:cs typeface="Tahoma" panose="020B0604030504040204" pitchFamily="34" charset="0"/>
              </a:rPr>
              <a:t>Hokkaido</a:t>
            </a:r>
          </a:p>
        </p:txBody>
      </p:sp>
      <p:sp>
        <p:nvSpPr>
          <p:cNvPr id="35" name="Rectangle 34">
            <a:extLst>
              <a:ext uri="{FF2B5EF4-FFF2-40B4-BE49-F238E27FC236}">
                <a16:creationId xmlns="" xmlns:a16="http://schemas.microsoft.com/office/drawing/2014/main" id="{B0D94F46-2EDC-44A7-98A6-84B15290CEE8}"/>
              </a:ext>
            </a:extLst>
          </p:cNvPr>
          <p:cNvSpPr/>
          <p:nvPr/>
        </p:nvSpPr>
        <p:spPr>
          <a:xfrm rot="19554832">
            <a:off x="6021212" y="3470452"/>
            <a:ext cx="719295" cy="307777"/>
          </a:xfrm>
          <a:prstGeom prst="rect">
            <a:avLst/>
          </a:prstGeom>
        </p:spPr>
        <p:txBody>
          <a:bodyPr wrap="square">
            <a:spAutoFit/>
          </a:bodyPr>
          <a:lstStyle/>
          <a:p>
            <a:pPr algn="ctr"/>
            <a:r>
              <a:rPr lang="en-US" sz="1400" noProof="1">
                <a:solidFill>
                  <a:srgbClr val="C00000"/>
                </a:solidFill>
                <a:latin typeface="Tahoma" panose="020B0604030504040204" pitchFamily="34" charset="0"/>
                <a:ea typeface="Tahoma" panose="020B0604030504040204" pitchFamily="34" charset="0"/>
                <a:cs typeface="Tahoma" panose="020B0604030504040204" pitchFamily="34" charset="0"/>
              </a:rPr>
              <a:t>Acty</a:t>
            </a:r>
          </a:p>
        </p:txBody>
      </p:sp>
      <p:sp>
        <p:nvSpPr>
          <p:cNvPr id="36" name="Rectangle 35">
            <a:extLst>
              <a:ext uri="{FF2B5EF4-FFF2-40B4-BE49-F238E27FC236}">
                <a16:creationId xmlns="" xmlns:a16="http://schemas.microsoft.com/office/drawing/2014/main" id="{44A32EB5-3B6C-4A0E-A58C-3F19EBA1BA98}"/>
              </a:ext>
            </a:extLst>
          </p:cNvPr>
          <p:cNvSpPr/>
          <p:nvPr/>
        </p:nvSpPr>
        <p:spPr>
          <a:xfrm rot="1573223">
            <a:off x="5817787" y="5284165"/>
            <a:ext cx="775906" cy="307777"/>
          </a:xfrm>
          <a:prstGeom prst="rect">
            <a:avLst/>
          </a:prstGeom>
        </p:spPr>
        <p:txBody>
          <a:bodyPr wrap="square">
            <a:spAutoFit/>
          </a:bodyPr>
          <a:lstStyle/>
          <a:p>
            <a:pPr algn="ctr"/>
            <a:r>
              <a:rPr lang="en-US" sz="1400" noProof="1">
                <a:solidFill>
                  <a:srgbClr val="C00000"/>
                </a:solidFill>
                <a:latin typeface="Tahoma" panose="020B0604030504040204" pitchFamily="34" charset="0"/>
                <a:ea typeface="Tahoma" panose="020B0604030504040204" pitchFamily="34" charset="0"/>
                <a:cs typeface="Tahoma" panose="020B0604030504040204" pitchFamily="34" charset="0"/>
              </a:rPr>
              <a:t>Sakura</a:t>
            </a:r>
          </a:p>
        </p:txBody>
      </p:sp>
      <p:sp>
        <p:nvSpPr>
          <p:cNvPr id="37" name="Rectangle 36">
            <a:extLst>
              <a:ext uri="{FF2B5EF4-FFF2-40B4-BE49-F238E27FC236}">
                <a16:creationId xmlns="" xmlns:a16="http://schemas.microsoft.com/office/drawing/2014/main" id="{29D02A55-839E-4307-AC37-B280F84C50E3}"/>
              </a:ext>
            </a:extLst>
          </p:cNvPr>
          <p:cNvSpPr/>
          <p:nvPr/>
        </p:nvSpPr>
        <p:spPr>
          <a:xfrm>
            <a:off x="2264926" y="5101867"/>
            <a:ext cx="1105938" cy="307777"/>
          </a:xfrm>
          <a:prstGeom prst="rect">
            <a:avLst/>
          </a:prstGeom>
        </p:spPr>
        <p:txBody>
          <a:bodyPr wrap="square">
            <a:spAutoFit/>
          </a:bodyPr>
          <a:lstStyle/>
          <a:p>
            <a:pPr algn="ctr"/>
            <a:r>
              <a:rPr lang="en-US" sz="1400" noProof="1">
                <a:solidFill>
                  <a:srgbClr val="C00000"/>
                </a:solidFill>
                <a:latin typeface="Tahoma" panose="020B0604030504040204" pitchFamily="34" charset="0"/>
                <a:ea typeface="Tahoma" panose="020B0604030504040204" pitchFamily="34" charset="0"/>
                <a:cs typeface="Tahoma" panose="020B0604030504040204" pitchFamily="34" charset="0"/>
              </a:rPr>
              <a:t>Ichinomata</a:t>
            </a:r>
          </a:p>
        </p:txBody>
      </p:sp>
      <p:sp>
        <p:nvSpPr>
          <p:cNvPr id="38" name="Rectangle 37">
            <a:extLst>
              <a:ext uri="{FF2B5EF4-FFF2-40B4-BE49-F238E27FC236}">
                <a16:creationId xmlns="" xmlns:a16="http://schemas.microsoft.com/office/drawing/2014/main" id="{217BDF1E-C214-41E5-8DAE-1DDAF9602A40}"/>
              </a:ext>
            </a:extLst>
          </p:cNvPr>
          <p:cNvSpPr/>
          <p:nvPr/>
        </p:nvSpPr>
        <p:spPr>
          <a:xfrm>
            <a:off x="2224148" y="5458743"/>
            <a:ext cx="1068618" cy="307777"/>
          </a:xfrm>
          <a:prstGeom prst="rect">
            <a:avLst/>
          </a:prstGeom>
        </p:spPr>
        <p:txBody>
          <a:bodyPr wrap="square">
            <a:spAutoFit/>
          </a:bodyPr>
          <a:lstStyle/>
          <a:p>
            <a:pPr algn="ctr"/>
            <a:r>
              <a:rPr lang="en-US" sz="1400" noProof="1">
                <a:solidFill>
                  <a:srgbClr val="C00000"/>
                </a:solidFill>
                <a:latin typeface="Tahoma" panose="020B0604030504040204" pitchFamily="34" charset="0"/>
                <a:ea typeface="Tahoma" panose="020B0604030504040204" pitchFamily="34" charset="0"/>
                <a:cs typeface="Tahoma" panose="020B0604030504040204" pitchFamily="34" charset="0"/>
              </a:rPr>
              <a:t>Yamamura</a:t>
            </a:r>
          </a:p>
        </p:txBody>
      </p:sp>
      <p:sp>
        <p:nvSpPr>
          <p:cNvPr id="39" name="Rectangle 38">
            <a:extLst>
              <a:ext uri="{FF2B5EF4-FFF2-40B4-BE49-F238E27FC236}">
                <a16:creationId xmlns="" xmlns:a16="http://schemas.microsoft.com/office/drawing/2014/main" id="{FBB35661-C18B-4204-B57C-ACFAD92004C5}"/>
              </a:ext>
            </a:extLst>
          </p:cNvPr>
          <p:cNvSpPr/>
          <p:nvPr/>
        </p:nvSpPr>
        <p:spPr>
          <a:xfrm rot="1918014">
            <a:off x="4248268" y="1001154"/>
            <a:ext cx="930689" cy="307777"/>
          </a:xfrm>
          <a:prstGeom prst="rect">
            <a:avLst/>
          </a:prstGeom>
        </p:spPr>
        <p:txBody>
          <a:bodyPr wrap="square">
            <a:spAutoFit/>
          </a:bodyPr>
          <a:lstStyle/>
          <a:p>
            <a:pPr algn="ctr"/>
            <a:r>
              <a:rPr lang="en-US" sz="1400" noProof="1">
                <a:solidFill>
                  <a:srgbClr val="C00000"/>
                </a:solidFill>
                <a:latin typeface="Tahoma" panose="020B0604030504040204" pitchFamily="34" charset="0"/>
                <a:ea typeface="Tahoma" panose="020B0604030504040204" pitchFamily="34" charset="0"/>
                <a:cs typeface="Tahoma" panose="020B0604030504040204" pitchFamily="34" charset="0"/>
              </a:rPr>
              <a:t>Westing</a:t>
            </a:r>
          </a:p>
        </p:txBody>
      </p:sp>
      <p:sp>
        <p:nvSpPr>
          <p:cNvPr id="40" name="Rectangle 39">
            <a:extLst>
              <a:ext uri="{FF2B5EF4-FFF2-40B4-BE49-F238E27FC236}">
                <a16:creationId xmlns="" xmlns:a16="http://schemas.microsoft.com/office/drawing/2014/main" id="{7C2E3BDB-AB89-430B-90D0-50040F444058}"/>
              </a:ext>
            </a:extLst>
          </p:cNvPr>
          <p:cNvSpPr/>
          <p:nvPr/>
        </p:nvSpPr>
        <p:spPr>
          <a:xfrm rot="1227655">
            <a:off x="2668126" y="3380096"/>
            <a:ext cx="1263073" cy="523220"/>
          </a:xfrm>
          <a:prstGeom prst="rect">
            <a:avLst/>
          </a:prstGeom>
        </p:spPr>
        <p:txBody>
          <a:bodyPr wrap="square">
            <a:spAutoFit/>
          </a:bodyPr>
          <a:lstStyle/>
          <a:p>
            <a:pPr algn="ctr"/>
            <a:r>
              <a:rPr lang="en-US" sz="1400" noProof="1">
                <a:solidFill>
                  <a:srgbClr val="C00000"/>
                </a:solidFill>
                <a:latin typeface="Tahoma" panose="020B0604030504040204" pitchFamily="34" charset="0"/>
                <a:ea typeface="Tahoma" panose="020B0604030504040204" pitchFamily="34" charset="0"/>
                <a:cs typeface="Tahoma" panose="020B0604030504040204" pitchFamily="34" charset="0"/>
              </a:rPr>
              <a:t>Sugadai Onsen</a:t>
            </a:r>
          </a:p>
        </p:txBody>
      </p:sp>
      <p:sp>
        <p:nvSpPr>
          <p:cNvPr id="41" name="Rectangle 40">
            <a:extLst>
              <a:ext uri="{FF2B5EF4-FFF2-40B4-BE49-F238E27FC236}">
                <a16:creationId xmlns="" xmlns:a16="http://schemas.microsoft.com/office/drawing/2014/main" id="{A6073237-4155-47E8-BED8-732F951F97DD}"/>
              </a:ext>
            </a:extLst>
          </p:cNvPr>
          <p:cNvSpPr/>
          <p:nvPr/>
        </p:nvSpPr>
        <p:spPr>
          <a:xfrm rot="21244661">
            <a:off x="6015330" y="4491632"/>
            <a:ext cx="775906" cy="307777"/>
          </a:xfrm>
          <a:prstGeom prst="rect">
            <a:avLst/>
          </a:prstGeom>
        </p:spPr>
        <p:txBody>
          <a:bodyPr wrap="square">
            <a:spAutoFit/>
          </a:bodyPr>
          <a:lstStyle/>
          <a:p>
            <a:pPr algn="ctr"/>
            <a:r>
              <a:rPr lang="en-US" sz="1400" noProof="1">
                <a:solidFill>
                  <a:srgbClr val="C00000"/>
                </a:solidFill>
                <a:latin typeface="Tahoma" panose="020B0604030504040204" pitchFamily="34" charset="0"/>
                <a:ea typeface="Tahoma" panose="020B0604030504040204" pitchFamily="34" charset="0"/>
                <a:cs typeface="Tahoma" panose="020B0604030504040204" pitchFamily="34" charset="0"/>
              </a:rPr>
              <a:t>Sakura</a:t>
            </a:r>
          </a:p>
        </p:txBody>
      </p:sp>
      <p:sp>
        <p:nvSpPr>
          <p:cNvPr id="42" name="Rectangle 41">
            <a:extLst>
              <a:ext uri="{FF2B5EF4-FFF2-40B4-BE49-F238E27FC236}">
                <a16:creationId xmlns="" xmlns:a16="http://schemas.microsoft.com/office/drawing/2014/main" id="{DCD1DE9A-6BA0-4772-BA1E-BA7A0F076315}"/>
              </a:ext>
            </a:extLst>
          </p:cNvPr>
          <p:cNvSpPr/>
          <p:nvPr/>
        </p:nvSpPr>
        <p:spPr>
          <a:xfrm rot="834819">
            <a:off x="5886815" y="1699110"/>
            <a:ext cx="1109847" cy="307777"/>
          </a:xfrm>
          <a:prstGeom prst="rect">
            <a:avLst/>
          </a:prstGeom>
        </p:spPr>
        <p:txBody>
          <a:bodyPr wrap="square">
            <a:spAutoFit/>
          </a:bodyPr>
          <a:lstStyle/>
          <a:p>
            <a:pPr algn="ctr"/>
            <a:r>
              <a:rPr lang="en-US" sz="1400" noProof="1">
                <a:solidFill>
                  <a:srgbClr val="C00000"/>
                </a:solidFill>
                <a:latin typeface="Tahoma" panose="020B0604030504040204" pitchFamily="34" charset="0"/>
                <a:ea typeface="Tahoma" panose="020B0604030504040204" pitchFamily="34" charset="0"/>
                <a:cs typeface="Tahoma" panose="020B0604030504040204" pitchFamily="34" charset="0"/>
              </a:rPr>
              <a:t>Manejimeto</a:t>
            </a:r>
          </a:p>
        </p:txBody>
      </p:sp>
      <p:sp>
        <p:nvSpPr>
          <p:cNvPr id="43" name="Rectangle 42">
            <a:extLst>
              <a:ext uri="{FF2B5EF4-FFF2-40B4-BE49-F238E27FC236}">
                <a16:creationId xmlns="" xmlns:a16="http://schemas.microsoft.com/office/drawing/2014/main" id="{F34C88C9-CA51-4B70-B5C8-1BCA1099B1C7}"/>
              </a:ext>
            </a:extLst>
          </p:cNvPr>
          <p:cNvSpPr/>
          <p:nvPr/>
        </p:nvSpPr>
        <p:spPr>
          <a:xfrm rot="20301829">
            <a:off x="4112548" y="1924015"/>
            <a:ext cx="980636" cy="523220"/>
          </a:xfrm>
          <a:prstGeom prst="rect">
            <a:avLst/>
          </a:prstGeom>
        </p:spPr>
        <p:txBody>
          <a:bodyPr wrap="square">
            <a:spAutoFit/>
          </a:bodyPr>
          <a:lstStyle/>
          <a:p>
            <a:pPr algn="ctr"/>
            <a:r>
              <a:rPr lang="en-US" sz="1400" noProof="1">
                <a:solidFill>
                  <a:srgbClr val="C00000"/>
                </a:solidFill>
                <a:latin typeface="Tahoma" panose="020B0604030504040204" pitchFamily="34" charset="0"/>
                <a:ea typeface="Tahoma" panose="020B0604030504040204" pitchFamily="34" charset="0"/>
                <a:cs typeface="Tahoma" panose="020B0604030504040204" pitchFamily="34" charset="0"/>
              </a:rPr>
              <a:t>Sheraton </a:t>
            </a:r>
          </a:p>
          <a:p>
            <a:pPr algn="ctr"/>
            <a:r>
              <a:rPr lang="en-US" sz="1400" noProof="1">
                <a:solidFill>
                  <a:srgbClr val="C00000"/>
                </a:solidFill>
                <a:latin typeface="Tahoma" panose="020B0604030504040204" pitchFamily="34" charset="0"/>
                <a:ea typeface="Tahoma" panose="020B0604030504040204" pitchFamily="34" charset="0"/>
                <a:cs typeface="Tahoma" panose="020B0604030504040204" pitchFamily="34" charset="0"/>
              </a:rPr>
              <a:t>Hokkaido</a:t>
            </a:r>
          </a:p>
        </p:txBody>
      </p:sp>
      <p:sp>
        <p:nvSpPr>
          <p:cNvPr id="44" name="Slide Number Placeholder 43"/>
          <p:cNvSpPr>
            <a:spLocks noGrp="1"/>
          </p:cNvSpPr>
          <p:nvPr>
            <p:ph type="sldNum" sz="quarter" idx="12"/>
          </p:nvPr>
        </p:nvSpPr>
        <p:spPr/>
        <p:txBody>
          <a:bodyPr/>
          <a:lstStyle/>
          <a:p>
            <a:fld id="{D99AEF3B-29D4-434B-9F92-C6C0E2C2BA30}" type="slidenum">
              <a:rPr lang="en-US" smtClean="0"/>
              <a:pPr/>
              <a:t>7</a:t>
            </a:fld>
            <a:endParaRPr lang="en-US"/>
          </a:p>
        </p:txBody>
      </p:sp>
    </p:spTree>
    <p:extLst>
      <p:ext uri="{BB962C8B-B14F-4D97-AF65-F5344CB8AC3E}">
        <p14:creationId xmlns="" xmlns:p14="http://schemas.microsoft.com/office/powerpoint/2010/main" val="150515472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EF4E0D2-97E5-4867-B5E5-A690D0C77890}"/>
              </a:ext>
            </a:extLst>
          </p:cNvPr>
          <p:cNvSpPr/>
          <p:nvPr/>
        </p:nvSpPr>
        <p:spPr>
          <a:xfrm>
            <a:off x="-1" y="132522"/>
            <a:ext cx="10684565" cy="461665"/>
          </a:xfrm>
          <a:prstGeom prst="rect">
            <a:avLst/>
          </a:prstGeom>
        </p:spPr>
        <p:txBody>
          <a:bodyPr wrap="square">
            <a:spAutoFit/>
          </a:bodyPr>
          <a:lstStyle/>
          <a:p>
            <a:r>
              <a:rPr lang="en-US" sz="24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a:t>
            </a:r>
            <a:r>
              <a:rPr lang="vi-VN" sz="24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Ơ</a:t>
            </a:r>
            <a:r>
              <a:rPr lang="en-US" sz="24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 THỰC TẬP – HỆ THỐNG KHÁCH SẠN 5 SAO (BUSINESS HOTEL)</a:t>
            </a:r>
          </a:p>
        </p:txBody>
      </p:sp>
      <p:pic>
        <p:nvPicPr>
          <p:cNvPr id="15" name="Picture 14">
            <a:extLst>
              <a:ext uri="{FF2B5EF4-FFF2-40B4-BE49-F238E27FC236}">
                <a16:creationId xmlns="" xmlns:a16="http://schemas.microsoft.com/office/drawing/2014/main" id="{AE7C5A0C-D268-4496-914D-C853195A4DEB}"/>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07287" y="696910"/>
            <a:ext cx="4406348" cy="2822763"/>
          </a:xfrm>
          <a:prstGeom prst="rect">
            <a:avLst/>
          </a:prstGeom>
        </p:spPr>
      </p:pic>
      <p:pic>
        <p:nvPicPr>
          <p:cNvPr id="17" name="Picture 16">
            <a:extLst>
              <a:ext uri="{FF2B5EF4-FFF2-40B4-BE49-F238E27FC236}">
                <a16:creationId xmlns="" xmlns:a16="http://schemas.microsoft.com/office/drawing/2014/main" id="{061216D0-D1D4-46A3-BB46-50A8D8F98548}"/>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309106" y="696910"/>
            <a:ext cx="4406348" cy="2822762"/>
          </a:xfrm>
          <a:prstGeom prst="rect">
            <a:avLst/>
          </a:prstGeom>
        </p:spPr>
      </p:pic>
      <p:pic>
        <p:nvPicPr>
          <p:cNvPr id="19" name="Picture 18">
            <a:extLst>
              <a:ext uri="{FF2B5EF4-FFF2-40B4-BE49-F238E27FC236}">
                <a16:creationId xmlns="" xmlns:a16="http://schemas.microsoft.com/office/drawing/2014/main" id="{C02F5F39-244A-4450-96DC-011C8583DCB0}"/>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07287" y="3708467"/>
            <a:ext cx="4406347" cy="2822762"/>
          </a:xfrm>
          <a:prstGeom prst="rect">
            <a:avLst/>
          </a:prstGeom>
        </p:spPr>
      </p:pic>
      <p:pic>
        <p:nvPicPr>
          <p:cNvPr id="21" name="Picture 20">
            <a:extLst>
              <a:ext uri="{FF2B5EF4-FFF2-40B4-BE49-F238E27FC236}">
                <a16:creationId xmlns="" xmlns:a16="http://schemas.microsoft.com/office/drawing/2014/main" id="{FE80476E-4CF3-4869-B2CF-B82081A5B75A}"/>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309107" y="3708467"/>
            <a:ext cx="4406347" cy="2822762"/>
          </a:xfrm>
          <a:prstGeom prst="rect">
            <a:avLst/>
          </a:prstGeom>
        </p:spPr>
      </p:pic>
      <p:sp>
        <p:nvSpPr>
          <p:cNvPr id="8" name="Rectangle 7">
            <a:extLst>
              <a:ext uri="{FF2B5EF4-FFF2-40B4-BE49-F238E27FC236}">
                <a16:creationId xmlns="" xmlns:a16="http://schemas.microsoft.com/office/drawing/2014/main" id="{4327B347-F723-4600-A15A-DFC6FC74DC5A}"/>
              </a:ext>
            </a:extLst>
          </p:cNvPr>
          <p:cNvSpPr/>
          <p:nvPr/>
        </p:nvSpPr>
        <p:spPr>
          <a:xfrm>
            <a:off x="9907189" y="2108291"/>
            <a:ext cx="1921975" cy="830997"/>
          </a:xfrm>
          <a:prstGeom prst="rect">
            <a:avLst/>
          </a:prstGeom>
        </p:spPr>
        <p:txBody>
          <a:bodyPr wrap="square">
            <a:spAutoFit/>
          </a:bodyPr>
          <a:lstStyle/>
          <a:p>
            <a:r>
              <a:rPr lang="en-US" sz="24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SHERATON</a:t>
            </a:r>
          </a:p>
          <a:p>
            <a:r>
              <a:rPr lang="en-US" sz="24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HOKKAIDO</a:t>
            </a:r>
          </a:p>
        </p:txBody>
      </p:sp>
      <p:sp>
        <p:nvSpPr>
          <p:cNvPr id="9" name="Rectangle 8">
            <a:extLst>
              <a:ext uri="{FF2B5EF4-FFF2-40B4-BE49-F238E27FC236}">
                <a16:creationId xmlns="" xmlns:a16="http://schemas.microsoft.com/office/drawing/2014/main" id="{A0870F5D-90C4-4C2D-84BD-304122CE482B}"/>
              </a:ext>
            </a:extLst>
          </p:cNvPr>
          <p:cNvSpPr/>
          <p:nvPr/>
        </p:nvSpPr>
        <p:spPr>
          <a:xfrm>
            <a:off x="9907189" y="3066351"/>
            <a:ext cx="2099281" cy="1200329"/>
          </a:xfrm>
          <a:prstGeom prst="rect">
            <a:avLst/>
          </a:prstGeom>
        </p:spPr>
        <p:txBody>
          <a:bodyPr wrap="square">
            <a:spAutoFit/>
          </a:bodyPr>
          <a:lstStyle/>
          <a:p>
            <a:pPr algn="ctr"/>
            <a:r>
              <a:rPr lang="en-US" sz="24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Khách sạn phong cách hiện đại</a:t>
            </a:r>
          </a:p>
        </p:txBody>
      </p:sp>
      <p:sp>
        <p:nvSpPr>
          <p:cNvPr id="10" name="Rectangle 9">
            <a:extLst>
              <a:ext uri="{FF2B5EF4-FFF2-40B4-BE49-F238E27FC236}">
                <a16:creationId xmlns="" xmlns:a16="http://schemas.microsoft.com/office/drawing/2014/main" id="{68E2FDAF-6FA2-431E-8F7E-7ADB50844B1B}"/>
              </a:ext>
            </a:extLst>
          </p:cNvPr>
          <p:cNvSpPr/>
          <p:nvPr/>
        </p:nvSpPr>
        <p:spPr>
          <a:xfrm>
            <a:off x="9907188" y="4393743"/>
            <a:ext cx="2099281" cy="646331"/>
          </a:xfrm>
          <a:prstGeom prst="rect">
            <a:avLst/>
          </a:prstGeom>
        </p:spPr>
        <p:txBody>
          <a:bodyPr wrap="square">
            <a:spAutoFit/>
          </a:bodyPr>
          <a:lstStyle/>
          <a:p>
            <a:pPr algn="ctr"/>
            <a:r>
              <a:rPr lang="en-US"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(Tr</a:t>
            </a:r>
            <a:r>
              <a:rPr lang="vi-VN"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ư</a:t>
            </a:r>
            <a:r>
              <a:rPr lang="en-US"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ợt tuyết, nghỉ d</a:t>
            </a:r>
            <a:r>
              <a:rPr lang="vi-VN"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ư</a:t>
            </a:r>
            <a:r>
              <a:rPr lang="en-US"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ỡng)</a:t>
            </a:r>
          </a:p>
        </p:txBody>
      </p:sp>
      <p:sp>
        <p:nvSpPr>
          <p:cNvPr id="11" name="Slide Number Placeholder 10"/>
          <p:cNvSpPr>
            <a:spLocks noGrp="1"/>
          </p:cNvSpPr>
          <p:nvPr>
            <p:ph type="sldNum" sz="quarter" idx="12"/>
          </p:nvPr>
        </p:nvSpPr>
        <p:spPr/>
        <p:txBody>
          <a:bodyPr/>
          <a:lstStyle/>
          <a:p>
            <a:fld id="{D99AEF3B-29D4-434B-9F92-C6C0E2C2BA30}" type="slidenum">
              <a:rPr lang="en-US" smtClean="0"/>
              <a:pPr/>
              <a:t>8</a:t>
            </a:fld>
            <a:endParaRPr lang="en-US"/>
          </a:p>
        </p:txBody>
      </p:sp>
    </p:spTree>
    <p:extLst>
      <p:ext uri="{BB962C8B-B14F-4D97-AF65-F5344CB8AC3E}">
        <p14:creationId xmlns="" xmlns:p14="http://schemas.microsoft.com/office/powerpoint/2010/main" val="3282551079"/>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A154ED72-B540-4AA1-B1A6-BB7767B6E7E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6821" y="716790"/>
            <a:ext cx="4386332" cy="2841419"/>
          </a:xfrm>
          <a:prstGeom prst="rect">
            <a:avLst/>
          </a:prstGeom>
        </p:spPr>
      </p:pic>
      <p:pic>
        <p:nvPicPr>
          <p:cNvPr id="13" name="Picture 12">
            <a:extLst>
              <a:ext uri="{FF2B5EF4-FFF2-40B4-BE49-F238E27FC236}">
                <a16:creationId xmlns="" xmlns:a16="http://schemas.microsoft.com/office/drawing/2014/main" id="{ECA6039C-A0B8-4822-B479-70987C14396C}"/>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64561" y="716791"/>
            <a:ext cx="4386332" cy="2841419"/>
          </a:xfrm>
          <a:prstGeom prst="rect">
            <a:avLst/>
          </a:prstGeom>
        </p:spPr>
      </p:pic>
      <p:pic>
        <p:nvPicPr>
          <p:cNvPr id="15" name="Picture 14">
            <a:extLst>
              <a:ext uri="{FF2B5EF4-FFF2-40B4-BE49-F238E27FC236}">
                <a16:creationId xmlns="" xmlns:a16="http://schemas.microsoft.com/office/drawing/2014/main" id="{69DE48FB-E317-4432-B689-74EB8C4DA964}"/>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86821" y="3719512"/>
            <a:ext cx="4386332" cy="3005966"/>
          </a:xfrm>
          <a:prstGeom prst="rect">
            <a:avLst/>
          </a:prstGeom>
        </p:spPr>
      </p:pic>
      <p:pic>
        <p:nvPicPr>
          <p:cNvPr id="17" name="Picture 16">
            <a:extLst>
              <a:ext uri="{FF2B5EF4-FFF2-40B4-BE49-F238E27FC236}">
                <a16:creationId xmlns="" xmlns:a16="http://schemas.microsoft.com/office/drawing/2014/main" id="{E95E621E-8D23-48E5-82FF-19EC290D177E}"/>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264561" y="3719512"/>
            <a:ext cx="4386332" cy="3005966"/>
          </a:xfrm>
          <a:prstGeom prst="rect">
            <a:avLst/>
          </a:prstGeom>
        </p:spPr>
      </p:pic>
      <p:sp>
        <p:nvSpPr>
          <p:cNvPr id="8" name="Rectangle 7">
            <a:extLst>
              <a:ext uri="{FF2B5EF4-FFF2-40B4-BE49-F238E27FC236}">
                <a16:creationId xmlns="" xmlns:a16="http://schemas.microsoft.com/office/drawing/2014/main" id="{4DE646D1-52C9-4935-AF4F-02F68ABBCF7B}"/>
              </a:ext>
            </a:extLst>
          </p:cNvPr>
          <p:cNvSpPr/>
          <p:nvPr/>
        </p:nvSpPr>
        <p:spPr>
          <a:xfrm>
            <a:off x="9842301" y="1722000"/>
            <a:ext cx="2335695" cy="830997"/>
          </a:xfrm>
          <a:prstGeom prst="rect">
            <a:avLst/>
          </a:prstGeom>
        </p:spPr>
        <p:txBody>
          <a:bodyPr wrap="square">
            <a:spAutoFit/>
          </a:bodyPr>
          <a:lstStyle/>
          <a:p>
            <a:r>
              <a:rPr lang="en-US" sz="24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YAMAMURA</a:t>
            </a:r>
          </a:p>
          <a:p>
            <a:r>
              <a:rPr lang="en-US" sz="24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BEKKAN</a:t>
            </a:r>
          </a:p>
        </p:txBody>
      </p:sp>
      <p:sp>
        <p:nvSpPr>
          <p:cNvPr id="10" name="Rectangle 9">
            <a:extLst>
              <a:ext uri="{FF2B5EF4-FFF2-40B4-BE49-F238E27FC236}">
                <a16:creationId xmlns="" xmlns:a16="http://schemas.microsoft.com/office/drawing/2014/main" id="{8A7686EA-7C50-47C1-9E59-1E91B7AE97E0}"/>
              </a:ext>
            </a:extLst>
          </p:cNvPr>
          <p:cNvSpPr/>
          <p:nvPr/>
        </p:nvSpPr>
        <p:spPr>
          <a:xfrm>
            <a:off x="9858236" y="2714300"/>
            <a:ext cx="2099281" cy="1569660"/>
          </a:xfrm>
          <a:prstGeom prst="rect">
            <a:avLst/>
          </a:prstGeom>
        </p:spPr>
        <p:txBody>
          <a:bodyPr wrap="square">
            <a:spAutoFit/>
          </a:bodyPr>
          <a:lstStyle/>
          <a:p>
            <a:pPr algn="ctr"/>
            <a:r>
              <a:rPr lang="en-US" sz="24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Khách sạn phong cách truyền thống</a:t>
            </a:r>
          </a:p>
        </p:txBody>
      </p:sp>
      <p:sp>
        <p:nvSpPr>
          <p:cNvPr id="12" name="Rectangle 11">
            <a:extLst>
              <a:ext uri="{FF2B5EF4-FFF2-40B4-BE49-F238E27FC236}">
                <a16:creationId xmlns="" xmlns:a16="http://schemas.microsoft.com/office/drawing/2014/main" id="{D7A78C14-DDC3-4507-ACED-1142FB932FC0}"/>
              </a:ext>
            </a:extLst>
          </p:cNvPr>
          <p:cNvSpPr/>
          <p:nvPr/>
        </p:nvSpPr>
        <p:spPr>
          <a:xfrm>
            <a:off x="9895621" y="4362856"/>
            <a:ext cx="2099281" cy="923330"/>
          </a:xfrm>
          <a:prstGeom prst="rect">
            <a:avLst/>
          </a:prstGeom>
        </p:spPr>
        <p:txBody>
          <a:bodyPr wrap="square">
            <a:spAutoFit/>
          </a:bodyPr>
          <a:lstStyle/>
          <a:p>
            <a:pPr algn="ctr"/>
            <a:r>
              <a:rPr lang="en-US"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(Tr</a:t>
            </a:r>
            <a:r>
              <a:rPr lang="vi-VN"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ư</a:t>
            </a:r>
            <a:r>
              <a:rPr lang="en-US"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ợt tuyết, suối n</a:t>
            </a:r>
            <a:r>
              <a:rPr lang="vi-VN"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ư</a:t>
            </a:r>
            <a:r>
              <a:rPr lang="en-US"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ớc nóng, nghỉ d</a:t>
            </a:r>
            <a:r>
              <a:rPr lang="vi-VN"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ư</a:t>
            </a:r>
            <a:r>
              <a:rPr lang="en-US"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ỡng)</a:t>
            </a:r>
          </a:p>
        </p:txBody>
      </p:sp>
      <p:sp>
        <p:nvSpPr>
          <p:cNvPr id="16" name="Rectangle 15">
            <a:extLst>
              <a:ext uri="{FF2B5EF4-FFF2-40B4-BE49-F238E27FC236}">
                <a16:creationId xmlns="" xmlns:a16="http://schemas.microsoft.com/office/drawing/2014/main" id="{EB15182A-C34A-4190-82C0-24070BA5EBF9}"/>
              </a:ext>
            </a:extLst>
          </p:cNvPr>
          <p:cNvSpPr/>
          <p:nvPr/>
        </p:nvSpPr>
        <p:spPr>
          <a:xfrm>
            <a:off x="-1" y="132522"/>
            <a:ext cx="10684565" cy="461665"/>
          </a:xfrm>
          <a:prstGeom prst="rect">
            <a:avLst/>
          </a:prstGeom>
        </p:spPr>
        <p:txBody>
          <a:bodyPr wrap="square">
            <a:spAutoFit/>
          </a:bodyPr>
          <a:lstStyle/>
          <a:p>
            <a:r>
              <a:rPr lang="en-US" sz="24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a:t>
            </a:r>
            <a:r>
              <a:rPr lang="vi-VN" sz="24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Ơ</a:t>
            </a:r>
            <a:r>
              <a:rPr lang="en-US" sz="2400" b="1" noProof="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 THỰC TẬP – HỆ THỐNG KHÁCH SẠN 5 SAO (TRUYỀN THỐNG)</a:t>
            </a:r>
          </a:p>
        </p:txBody>
      </p:sp>
      <p:sp>
        <p:nvSpPr>
          <p:cNvPr id="14" name="Slide Number Placeholder 13"/>
          <p:cNvSpPr>
            <a:spLocks noGrp="1"/>
          </p:cNvSpPr>
          <p:nvPr>
            <p:ph type="sldNum" sz="quarter" idx="12"/>
          </p:nvPr>
        </p:nvSpPr>
        <p:spPr/>
        <p:txBody>
          <a:bodyPr/>
          <a:lstStyle/>
          <a:p>
            <a:fld id="{D99AEF3B-29D4-434B-9F92-C6C0E2C2BA30}" type="slidenum">
              <a:rPr lang="en-US" smtClean="0"/>
              <a:pPr/>
              <a:t>9</a:t>
            </a:fld>
            <a:endParaRPr lang="en-US"/>
          </a:p>
        </p:txBody>
      </p:sp>
    </p:spTree>
    <p:extLst>
      <p:ext uri="{BB962C8B-B14F-4D97-AF65-F5344CB8AC3E}">
        <p14:creationId xmlns="" xmlns:p14="http://schemas.microsoft.com/office/powerpoint/2010/main" val="283258466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487</TotalTime>
  <Words>1238</Words>
  <Application>Microsoft Office PowerPoint</Application>
  <PresentationFormat>Custom</PresentationFormat>
  <Paragraphs>175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ITM - Vu Thuy</dc:creator>
  <cp:lastModifiedBy>ThaoNP</cp:lastModifiedBy>
  <cp:revision>285</cp:revision>
  <dcterms:created xsi:type="dcterms:W3CDTF">2017-11-16T01:44:00Z</dcterms:created>
  <dcterms:modified xsi:type="dcterms:W3CDTF">2018-08-17T02:56:37Z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